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AA1BDE-1C03-4E00-957A-770E002AAFED}">
  <a:tblStyle styleId="{04AA1BDE-1C03-4E00-957A-770E002AAFE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Joint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One of the largest conversations we have with students is the “red thoughts/unhelpful thoughts” versus “green thoughts/helpful thoughts” conversation. We ask them to practice challenging those red/unhelpful thoughts, and to try to replace them with green/helpful thoughts. This is considered CBT (Cognitive Behavioural Therapy) style strategies. </a:t>
            </a:r>
          </a:p>
          <a:p>
            <a:pPr lvl="0">
              <a:spcBef>
                <a:spcPts val="0"/>
              </a:spcBef>
              <a:buNone/>
            </a:pPr>
            <a:endParaRPr sz="1800"/>
          </a:p>
          <a:p>
            <a:pPr lvl="0">
              <a:spcBef>
                <a:spcPts val="0"/>
              </a:spcBef>
              <a:buNone/>
            </a:pPr>
            <a:r>
              <a:rPr lang="en" sz="1800"/>
              <a:t>“Neurons that fire together, wire together”</a:t>
            </a:r>
          </a:p>
          <a:p>
            <a:pPr lvl="0">
              <a:spcBef>
                <a:spcPts val="0"/>
              </a:spcBef>
              <a:buNone/>
            </a:pPr>
            <a:endParaRPr sz="1800"/>
          </a:p>
          <a:p>
            <a:pPr lvl="0">
              <a:spcBef>
                <a:spcPts val="0"/>
              </a:spcBef>
              <a:buNone/>
            </a:pPr>
            <a:r>
              <a:rPr lang="en" sz="1800"/>
              <a:t>Celebrate little victories: Mom’s job example</a:t>
            </a:r>
          </a:p>
          <a:p>
            <a:pPr lvl="0">
              <a:spcBef>
                <a:spcPts val="0"/>
              </a:spcBef>
              <a:buNone/>
            </a:pPr>
            <a:endParaRPr sz="1800"/>
          </a:p>
          <a:p>
            <a:pPr lvl="0">
              <a:spcBef>
                <a:spcPts val="0"/>
              </a:spcBef>
              <a:buNone/>
            </a:pPr>
            <a:r>
              <a:rPr lang="en" sz="1800"/>
              <a:t>Mistakes: WE ALL MAKE THEM: Try to be compassionate. What are you saying to yourself? What would you say to a friend in that situation? Is it different? Why?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lvl="0">
              <a:spcBef>
                <a:spcPts val="0"/>
              </a:spcBef>
              <a:buNone/>
            </a:pPr>
            <a:r>
              <a:rPr lang="en" sz="1800"/>
              <a:t>Being able to advocate for oneself is an important aspect of life. Self-esteem and self advocacy are intertwined and influence on another. Being provided with the skills/knowledge is also important. </a:t>
            </a:r>
          </a:p>
          <a:p>
            <a:pPr lvl="0">
              <a:spcBef>
                <a:spcPts val="0"/>
              </a:spcBef>
              <a:buNone/>
            </a:pPr>
            <a:r>
              <a:rPr lang="en" sz="1800"/>
              <a:t>Young people who know their strengths and be confident and competent in their abilities will be better able to self advocate. </a:t>
            </a:r>
          </a:p>
          <a:p>
            <a:pPr lvl="0">
              <a:spcBef>
                <a:spcPts val="0"/>
              </a:spcBef>
              <a:buNone/>
            </a:pPr>
            <a:r>
              <a:rPr lang="en" sz="1800"/>
              <a:t>RECOGNIZE: what they need</a:t>
            </a:r>
          </a:p>
          <a:p>
            <a:pPr lvl="0">
              <a:spcBef>
                <a:spcPts val="0"/>
              </a:spcBef>
              <a:buNone/>
            </a:pPr>
            <a:r>
              <a:rPr lang="en" sz="1800"/>
              <a:t>ACCEPT: responsibility</a:t>
            </a:r>
          </a:p>
          <a:p>
            <a:pPr lvl="0">
              <a:spcBef>
                <a:spcPts val="0"/>
              </a:spcBef>
              <a:buNone/>
            </a:pPr>
            <a:r>
              <a:rPr lang="en" sz="1800"/>
              <a:t>UNDERSTAND: how to advocate for themselves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marL="457200" lvl="0" indent="-342900">
              <a:spcBef>
                <a:spcPts val="0"/>
              </a:spcBef>
              <a:buSzPct val="100000"/>
              <a:buChar char="-"/>
            </a:pPr>
            <a:r>
              <a:rPr lang="en" sz="1800"/>
              <a:t>Ability to speak for oneself</a:t>
            </a:r>
          </a:p>
          <a:p>
            <a:pPr marL="457200" lvl="0" indent="-342900">
              <a:spcBef>
                <a:spcPts val="0"/>
              </a:spcBef>
              <a:buSzPct val="100000"/>
              <a:buChar char="-"/>
            </a:pPr>
            <a:r>
              <a:rPr lang="en" sz="1800"/>
              <a:t>Assertive - bridal shoot vs. wedding day photos story</a:t>
            </a:r>
          </a:p>
          <a:p>
            <a:pPr marL="457200" lvl="0" indent="-342900">
              <a:spcBef>
                <a:spcPts val="0"/>
              </a:spcBef>
              <a:buSzPct val="100000"/>
              <a:buChar char="-"/>
            </a:pPr>
            <a:r>
              <a:rPr lang="en" sz="1800"/>
              <a:t>Persistent </a:t>
            </a:r>
          </a:p>
          <a:p>
            <a:pPr marL="457200" lvl="0" indent="-342900">
              <a:spcBef>
                <a:spcPts val="0"/>
              </a:spcBef>
              <a:buSzPct val="100000"/>
              <a:buChar char="-"/>
            </a:pPr>
            <a:r>
              <a:rPr lang="en" sz="1800"/>
              <a:t>Articulating what you need.</a:t>
            </a:r>
          </a:p>
          <a:p>
            <a:pPr lvl="0">
              <a:spcBef>
                <a:spcPts val="0"/>
              </a:spcBef>
              <a:buNone/>
            </a:pPr>
            <a:r>
              <a:rPr lang="en" sz="1800"/>
              <a:t>Story from Ashley: Articulate: Maybe they need to write it out? Friend example, husband example.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marL="457200" lvl="0" indent="-342900">
              <a:spcBef>
                <a:spcPts val="0"/>
              </a:spcBef>
              <a:buSzPct val="100000"/>
              <a:buChar char="-"/>
            </a:pPr>
            <a:r>
              <a:rPr lang="en" sz="1800"/>
              <a:t>Understand: is it a want or a need?</a:t>
            </a:r>
          </a:p>
          <a:p>
            <a:pPr marL="457200" lvl="0" indent="-342900" rtl="0">
              <a:spcBef>
                <a:spcPts val="0"/>
              </a:spcBef>
              <a:buSzPct val="100000"/>
              <a:buChar char="-"/>
            </a:pPr>
            <a:r>
              <a:rPr lang="en" sz="1800"/>
              <a:t>Perspective taking </a:t>
            </a:r>
          </a:p>
          <a:p>
            <a:pPr marL="457200" lvl="0" indent="-342900" rtl="0">
              <a:spcBef>
                <a:spcPts val="0"/>
              </a:spcBef>
              <a:buSzPct val="100000"/>
              <a:buChar char="-"/>
            </a:pPr>
            <a:r>
              <a:rPr lang="en" sz="1800"/>
              <a:t>Make a decision about what you want/need. Then ACT on it. </a:t>
            </a:r>
          </a:p>
          <a:p>
            <a:pPr marL="914400" lvl="1" indent="-342900" rtl="0">
              <a:spcBef>
                <a:spcPts val="0"/>
              </a:spcBef>
              <a:buSzPct val="100000"/>
              <a:buChar char="-"/>
            </a:pPr>
            <a:r>
              <a:rPr lang="en" sz="1800"/>
              <a:t>This can be done by talking to others to recognize the issue, identify the potential options, choose the best option, act.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Experience: Might have a bad experience with someone or some scenario. Example: Dr and medical issue/ prescription.</a:t>
            </a:r>
          </a:p>
          <a:p>
            <a:pPr lvl="0">
              <a:spcBef>
                <a:spcPts val="0"/>
              </a:spcBef>
              <a:buNone/>
            </a:pPr>
            <a:endParaRPr sz="1800"/>
          </a:p>
          <a:p>
            <a:pPr lvl="0">
              <a:spcBef>
                <a:spcPts val="0"/>
              </a:spcBef>
              <a:buNone/>
            </a:pPr>
            <a:r>
              <a:rPr lang="en" sz="1800"/>
              <a:t>Communication: Consider other mediums. Might need to focus on this skill first?</a:t>
            </a:r>
          </a:p>
          <a:p>
            <a:pPr lvl="0">
              <a:spcBef>
                <a:spcPts val="0"/>
              </a:spcBef>
              <a:buNone/>
            </a:pPr>
            <a:endParaRPr sz="1800"/>
          </a:p>
          <a:p>
            <a:pPr lvl="0">
              <a:spcBef>
                <a:spcPts val="0"/>
              </a:spcBef>
              <a:buNone/>
            </a:pPr>
            <a:r>
              <a:rPr lang="en" sz="1800"/>
              <a:t>Lack of Practice: Think of little ways that they can gain practice and take responsibility</a:t>
            </a:r>
          </a:p>
          <a:p>
            <a:pPr lvl="0">
              <a:spcBef>
                <a:spcPts val="0"/>
              </a:spcBef>
              <a:buNone/>
            </a:pP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Self Awareness: Knowing what you need</a:t>
            </a:r>
          </a:p>
          <a:p>
            <a:pPr lvl="0">
              <a:spcBef>
                <a:spcPts val="0"/>
              </a:spcBef>
              <a:buNone/>
            </a:pPr>
            <a:endParaRPr sz="1800"/>
          </a:p>
          <a:p>
            <a:pPr lvl="0">
              <a:spcBef>
                <a:spcPts val="0"/>
              </a:spcBef>
              <a:buNone/>
            </a:pPr>
            <a:r>
              <a:rPr lang="en" sz="1800"/>
              <a:t>Knowledge of Rights: Knowing what you’re entitled to</a:t>
            </a:r>
          </a:p>
          <a:p>
            <a:pPr lvl="0">
              <a:spcBef>
                <a:spcPts val="0"/>
              </a:spcBef>
              <a:buNone/>
            </a:pPr>
            <a:endParaRPr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Use different mediums. Verbalizing can be difficult. Journalling, letters, poetry? Art work?</a:t>
            </a:r>
          </a:p>
          <a:p>
            <a:pPr lvl="0">
              <a:spcBef>
                <a:spcPts val="0"/>
              </a:spcBef>
              <a:buNone/>
            </a:pPr>
            <a:endParaRPr sz="1800"/>
          </a:p>
          <a:p>
            <a:pPr lvl="0">
              <a:spcBef>
                <a:spcPts val="0"/>
              </a:spcBef>
              <a:buNone/>
            </a:pPr>
            <a:r>
              <a:rPr lang="en" sz="1800"/>
              <a:t>Restaurant example: husband, and his siblings.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Pipe Cleaner: Get them to build themselves using pipeclearners. Ask them to discuss their creation.</a:t>
            </a:r>
          </a:p>
          <a:p>
            <a:pPr lvl="0">
              <a:spcBef>
                <a:spcPts val="0"/>
              </a:spcBef>
              <a:buNone/>
            </a:pPr>
            <a:endParaRPr sz="1800"/>
          </a:p>
          <a:p>
            <a:pPr lvl="0">
              <a:spcBef>
                <a:spcPts val="0"/>
              </a:spcBef>
              <a:buNone/>
            </a:pPr>
            <a:r>
              <a:rPr lang="en" sz="1800"/>
              <a:t>Strengths Jewelry: Done in a lot of our groups: for each bead, ask them to identify a quality in themselves that they like. Encourage them to list physical and personality characteristics. </a:t>
            </a:r>
          </a:p>
          <a:p>
            <a:pPr lvl="0">
              <a:spcBef>
                <a:spcPts val="0"/>
              </a:spcBef>
              <a:buNone/>
            </a:pPr>
            <a:endParaRPr sz="1800"/>
          </a:p>
          <a:p>
            <a:pPr lvl="0">
              <a:spcBef>
                <a:spcPts val="0"/>
              </a:spcBef>
              <a:buNone/>
            </a:pPr>
            <a:r>
              <a:rPr lang="en" sz="1800"/>
              <a:t>Role Play: Is there a situation that is quite hard for them? Practice role playing the scenario with them.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marL="457200" lvl="0" indent="-342900" rtl="0">
              <a:spcBef>
                <a:spcPts val="0"/>
              </a:spcBef>
              <a:buSzPct val="100000"/>
              <a:buChar char="-"/>
            </a:pPr>
            <a:r>
              <a:rPr lang="en" sz="1800"/>
              <a:t>perception of yourself. </a:t>
            </a:r>
          </a:p>
          <a:p>
            <a:pPr lvl="0">
              <a:spcBef>
                <a:spcPts val="0"/>
              </a:spcBef>
              <a:buNone/>
            </a:pPr>
            <a:endParaRPr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marL="457200" lvl="0" indent="-342900">
              <a:spcBef>
                <a:spcPts val="0"/>
              </a:spcBef>
              <a:buSzPct val="100000"/>
              <a:buChar char="-"/>
            </a:pPr>
            <a:r>
              <a:rPr lang="en" sz="1800"/>
              <a:t>Story: As a teenager, my self image began to deteriorate based on my perception of how others viewed me (pygmalion-self). It is likely similar for other adolescents: One negative comment would made me think that everyone else viewed me the same way.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lvl="0">
              <a:spcBef>
                <a:spcPts val="0"/>
              </a:spcBef>
              <a:buNone/>
            </a:pPr>
            <a:r>
              <a:rPr lang="en" sz="1800"/>
              <a:t>There are many factors that influence our self-esteem both positively and negatively. </a:t>
            </a:r>
          </a:p>
          <a:p>
            <a:pPr marL="457200" lvl="0" indent="-342900">
              <a:spcBef>
                <a:spcPts val="0"/>
              </a:spcBef>
              <a:buSzPct val="100000"/>
              <a:buChar char="-"/>
            </a:pPr>
            <a:r>
              <a:rPr lang="en" sz="1800"/>
              <a:t>Low self-esteem = being treated and spoken to in a negative way such as being criticized or ridiculed or abused.</a:t>
            </a:r>
          </a:p>
          <a:p>
            <a:pPr marL="457200" lvl="0" indent="-342900">
              <a:spcBef>
                <a:spcPts val="0"/>
              </a:spcBef>
              <a:buSzPct val="100000"/>
              <a:buChar char="-"/>
            </a:pPr>
            <a:r>
              <a:rPr lang="en" sz="1800"/>
              <a:t>High self-esteem = positive, healthy relationships where there is trust, communication and respect.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lvl="0">
              <a:spcBef>
                <a:spcPts val="0"/>
              </a:spcBef>
              <a:buNone/>
            </a:pPr>
            <a:r>
              <a:rPr lang="en" sz="1800"/>
              <a:t>There are other than factors impact us that do not only involve relationships and how we are treated.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Abi</a:t>
            </a:r>
          </a:p>
          <a:p>
            <a:pPr lvl="0">
              <a:spcBef>
                <a:spcPts val="0"/>
              </a:spcBef>
              <a:buNone/>
            </a:pPr>
            <a:r>
              <a:rPr lang="en" sz="1800"/>
              <a:t>In my university class of Community Research &amp; Design in the Child Studies program, my partner and myself conducted a study regarding the impact of relationships on self-esteem. One of our questions in the survey was what influences an individual’s self-esteem: Past romantic relationships, current romantic relationships, peers, family, school or employment. As you can see, the majority of the individuals indicated that peers was the #1 influence on self-esteem.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Parental Social Expectations:</a:t>
            </a:r>
          </a:p>
          <a:p>
            <a:pPr lvl="0" rtl="0">
              <a:spcBef>
                <a:spcPts val="0"/>
              </a:spcBef>
              <a:buNone/>
            </a:pPr>
            <a:r>
              <a:rPr lang="en" sz="1800"/>
              <a:t>The “do it all parent”:</a:t>
            </a:r>
          </a:p>
          <a:p>
            <a:pPr marL="457200" lvl="0" indent="-342900" rtl="0">
              <a:spcBef>
                <a:spcPts val="0"/>
              </a:spcBef>
              <a:buSzPct val="100000"/>
              <a:buChar char="-"/>
            </a:pPr>
            <a:r>
              <a:rPr lang="en" sz="1800"/>
              <a:t>Fit</a:t>
            </a:r>
          </a:p>
          <a:p>
            <a:pPr marL="457200" lvl="0" indent="-342900" rtl="0">
              <a:spcBef>
                <a:spcPts val="0"/>
              </a:spcBef>
              <a:buSzPct val="100000"/>
              <a:buChar char="-"/>
            </a:pPr>
            <a:r>
              <a:rPr lang="en" sz="1800"/>
              <a:t>Eats proper</a:t>
            </a:r>
          </a:p>
          <a:p>
            <a:pPr marL="457200" lvl="0" indent="-342900" rtl="0">
              <a:spcBef>
                <a:spcPts val="0"/>
              </a:spcBef>
              <a:buSzPct val="100000"/>
              <a:buChar char="-"/>
            </a:pPr>
            <a:r>
              <a:rPr lang="en" sz="1800"/>
              <a:t>Works</a:t>
            </a:r>
          </a:p>
          <a:p>
            <a:pPr marL="457200" lvl="0" indent="-342900" rtl="0">
              <a:spcBef>
                <a:spcPts val="0"/>
              </a:spcBef>
              <a:buSzPct val="100000"/>
              <a:buChar char="-"/>
            </a:pPr>
            <a:r>
              <a:rPr lang="en" sz="1800"/>
              <a:t>Volunteers at the school</a:t>
            </a:r>
          </a:p>
          <a:p>
            <a:pPr marL="457200" lvl="0" indent="-342900" rtl="0">
              <a:spcBef>
                <a:spcPts val="0"/>
              </a:spcBef>
              <a:buSzPct val="100000"/>
              <a:buChar char="-"/>
            </a:pPr>
            <a:r>
              <a:rPr lang="en" sz="1800"/>
              <a:t>Bakes cookies for the classrooms</a:t>
            </a:r>
          </a:p>
          <a:p>
            <a:pPr marL="457200" lvl="0" indent="-342900" rtl="0">
              <a:spcBef>
                <a:spcPts val="0"/>
              </a:spcBef>
              <a:buSzPct val="100000"/>
              <a:buChar char="-"/>
            </a:pPr>
            <a:r>
              <a:rPr lang="en" sz="1800"/>
              <a:t>Makes time for friends</a:t>
            </a:r>
          </a:p>
          <a:p>
            <a:pPr marL="457200" lvl="0" indent="-342900" rtl="0">
              <a:spcBef>
                <a:spcPts val="0"/>
              </a:spcBef>
              <a:buSzPct val="100000"/>
              <a:buChar char="-"/>
            </a:pPr>
            <a:r>
              <a:rPr lang="en" sz="1800"/>
              <a:t>Successful and satisfying relationships</a:t>
            </a:r>
          </a:p>
          <a:p>
            <a:pPr marL="457200" lvl="0" indent="-342900" rtl="0">
              <a:spcBef>
                <a:spcPts val="0"/>
              </a:spcBef>
              <a:buSzPct val="100000"/>
              <a:buChar char="-"/>
            </a:pPr>
            <a:r>
              <a:rPr lang="en" sz="1800"/>
              <a:t>“Be Chill and Cool”</a:t>
            </a:r>
          </a:p>
          <a:p>
            <a:pPr lvl="0" rtl="0">
              <a:spcBef>
                <a:spcPts val="0"/>
              </a:spcBef>
              <a:buNone/>
            </a:pPr>
            <a:endParaRPr sz="1800"/>
          </a:p>
          <a:p>
            <a:pPr lvl="0" rtl="0">
              <a:spcBef>
                <a:spcPts val="0"/>
              </a:spcBef>
              <a:buNone/>
            </a:pPr>
            <a:r>
              <a:rPr lang="en" sz="1800"/>
              <a:t>Sometimes expectations for students is similar!</a:t>
            </a:r>
          </a:p>
          <a:p>
            <a:pPr marL="457200" lvl="0" indent="-342900" rtl="0">
              <a:spcBef>
                <a:spcPts val="0"/>
              </a:spcBef>
              <a:buSzPct val="100000"/>
              <a:buChar char="-"/>
            </a:pPr>
            <a:r>
              <a:rPr lang="en" sz="1800"/>
              <a:t>Like and do well in all your classes</a:t>
            </a:r>
          </a:p>
          <a:p>
            <a:pPr marL="457200" lvl="0" indent="-342900" rtl="0">
              <a:spcBef>
                <a:spcPts val="0"/>
              </a:spcBef>
              <a:buSzPct val="100000"/>
              <a:buChar char="-"/>
            </a:pPr>
            <a:r>
              <a:rPr lang="en" sz="1800"/>
              <a:t>Be good at sports, and art</a:t>
            </a:r>
          </a:p>
          <a:p>
            <a:pPr marL="457200" lvl="0" indent="-342900" rtl="0">
              <a:spcBef>
                <a:spcPts val="0"/>
              </a:spcBef>
              <a:buSzPct val="100000"/>
              <a:buChar char="-"/>
            </a:pPr>
            <a:r>
              <a:rPr lang="en" sz="1800"/>
              <a:t>Be fit</a:t>
            </a:r>
          </a:p>
          <a:p>
            <a:pPr marL="457200" lvl="0" indent="-342900" rtl="0">
              <a:spcBef>
                <a:spcPts val="0"/>
              </a:spcBef>
              <a:buSzPct val="100000"/>
              <a:buChar char="-"/>
            </a:pPr>
            <a:r>
              <a:rPr lang="en" sz="1800"/>
              <a:t>Don’t be stressed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800"/>
              <a:t>Ashley</a:t>
            </a:r>
          </a:p>
          <a:p>
            <a:pPr lvl="0">
              <a:spcBef>
                <a:spcPts val="0"/>
              </a:spcBef>
              <a:buNone/>
            </a:pPr>
            <a:endParaRPr sz="1800"/>
          </a:p>
          <a:p>
            <a:pPr lvl="0">
              <a:spcBef>
                <a:spcPts val="0"/>
              </a:spcBef>
              <a:buNone/>
            </a:pPr>
            <a:r>
              <a:rPr lang="en" sz="1800"/>
              <a:t>Work Example: </a:t>
            </a:r>
          </a:p>
          <a:p>
            <a:pPr lvl="0">
              <a:spcBef>
                <a:spcPts val="0"/>
              </a:spcBef>
              <a:buNone/>
            </a:pPr>
            <a:endParaRPr sz="1800"/>
          </a:p>
          <a:p>
            <a:pPr lvl="0">
              <a:spcBef>
                <a:spcPts val="0"/>
              </a:spcBef>
              <a:buNone/>
            </a:pPr>
            <a:r>
              <a:rPr lang="en" sz="1800"/>
              <a:t>First year at the position, not feeling very comfortable with the position. Making choices that reinforced feeling lonely and isolated.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_3agBWqGfR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ucalgary.ca/access/" TargetMode="External"/><Relationship Id="rId4" Type="http://schemas.openxmlformats.org/officeDocument/2006/relationships/hyperlink" Target="http://bowvalleycollege.ca/campus-services/learner-success-services/accessibility-services.html" TargetMode="External"/><Relationship Id="rId5" Type="http://schemas.openxmlformats.org/officeDocument/2006/relationships/hyperlink" Target="http://www.mtroyal.ca/AcademicSupport/ResourcesServices/AccessibilityServices/index.htm" TargetMode="External"/><Relationship Id="rId6" Type="http://schemas.openxmlformats.org/officeDocument/2006/relationships/hyperlink" Target="https://www.columbia.ab.ca/about-columbia/student-services/accessibility-services/" TargetMode="External"/><Relationship Id="rId7" Type="http://schemas.openxmlformats.org/officeDocument/2006/relationships/hyperlink" Target="http://selfesteem.dove.ca/"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bit.ly/2l8tk5R" TargetMode="External"/><Relationship Id="rId4" Type="http://schemas.openxmlformats.org/officeDocument/2006/relationships/hyperlink" Target="http://bit.ly/2cVbf8n" TargetMode="External"/><Relationship Id="rId5" Type="http://schemas.openxmlformats.org/officeDocument/2006/relationships/hyperlink" Target="http://bit.ly/1snt8UT" TargetMode="External"/><Relationship Id="rId6" Type="http://schemas.openxmlformats.org/officeDocument/2006/relationships/hyperlink" Target="https://www.youtube.com/channel/UC0uGC_EBwAxw3ljqeGjy2qw"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litXW91UauE"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ibyAJOSW8U" TargetMode="External"/><Relationship Id="rId4" Type="http://schemas.openxmlformats.org/officeDocument/2006/relationships/hyperlink" Target="https://www.youtube.com/watch?v=Pqknd1ohhT4" TargetMode="External"/><Relationship Id="rId5" Type="http://schemas.openxmlformats.org/officeDocument/2006/relationships/hyperlink" Target="https://www.youtube.com/watch?v=wyHYWXie-Mw" TargetMode="External"/><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enlightenmentportal.com/wp-content/uploads/2015/01/High-vs-Low-Self-Esteem-Final.jpg" TargetMode="External"/><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Self Esteem &amp; Advocacy</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Stepping Stones To Mental Health</a:t>
            </a:r>
          </a:p>
          <a:p>
            <a:pPr lvl="0">
              <a:spcBef>
                <a:spcPts val="0"/>
              </a:spcBef>
              <a:buNone/>
            </a:pPr>
            <a:endParaRPr/>
          </a:p>
        </p:txBody>
      </p:sp>
      <p:pic>
        <p:nvPicPr>
          <p:cNvPr id="65" name="Shape 65" descr="Stepping Stones logo.jpg"/>
          <p:cNvPicPr preferRelativeResize="0"/>
          <p:nvPr/>
        </p:nvPicPr>
        <p:blipFill>
          <a:blip r:embed="rId3">
            <a:alphaModFix/>
          </a:blip>
          <a:stretch>
            <a:fillRect/>
          </a:stretch>
        </p:blipFill>
        <p:spPr>
          <a:xfrm>
            <a:off x="4071486" y="3608049"/>
            <a:ext cx="1001014" cy="1185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Tips on building self-esteem</a:t>
            </a:r>
          </a:p>
        </p:txBody>
      </p:sp>
      <p:sp>
        <p:nvSpPr>
          <p:cNvPr id="126" name="Shape 126"/>
          <p:cNvSpPr txBox="1">
            <a:spLocks noGrp="1"/>
          </p:cNvSpPr>
          <p:nvPr>
            <p:ph type="body" idx="1"/>
          </p:nvPr>
        </p:nvSpPr>
        <p:spPr>
          <a:xfrm>
            <a:off x="4108375" y="1295100"/>
            <a:ext cx="4789800" cy="3579600"/>
          </a:xfrm>
          <a:prstGeom prst="rect">
            <a:avLst/>
          </a:prstGeom>
        </p:spPr>
        <p:txBody>
          <a:bodyPr lIns="91425" tIns="91425" rIns="91425" bIns="91425" anchor="t" anchorCtr="0">
            <a:noAutofit/>
          </a:bodyPr>
          <a:lstStyle/>
          <a:p>
            <a:pPr marL="457200" lvl="0" indent="-317500" rtl="0">
              <a:lnSpc>
                <a:spcPct val="100000"/>
              </a:lnSpc>
              <a:spcBef>
                <a:spcPts val="0"/>
              </a:spcBef>
              <a:buSzPct val="100000"/>
            </a:pPr>
            <a:r>
              <a:rPr lang="en" sz="1400"/>
              <a:t>Set goals and make action plans for the future</a:t>
            </a:r>
          </a:p>
          <a:p>
            <a:pPr marL="457200" lvl="0" indent="-317500" rtl="0">
              <a:lnSpc>
                <a:spcPct val="100000"/>
              </a:lnSpc>
              <a:spcBef>
                <a:spcPts val="0"/>
              </a:spcBef>
              <a:buSzPct val="100000"/>
            </a:pPr>
            <a:r>
              <a:rPr lang="en" sz="1400"/>
              <a:t>Take advantage of new learning experiences</a:t>
            </a:r>
          </a:p>
          <a:p>
            <a:pPr marL="457200" lvl="0" indent="-317500" rtl="0">
              <a:lnSpc>
                <a:spcPct val="100000"/>
              </a:lnSpc>
              <a:spcBef>
                <a:spcPts val="0"/>
              </a:spcBef>
              <a:buSzPct val="100000"/>
            </a:pPr>
            <a:r>
              <a:rPr lang="en" sz="1400"/>
              <a:t>Take care of your health (nutrition, exercise, sleep)</a:t>
            </a:r>
          </a:p>
          <a:p>
            <a:pPr marL="457200" lvl="0" indent="-317500" rtl="0">
              <a:lnSpc>
                <a:spcPct val="100000"/>
              </a:lnSpc>
              <a:spcBef>
                <a:spcPts val="0"/>
              </a:spcBef>
              <a:buSzPct val="100000"/>
            </a:pPr>
            <a:r>
              <a:rPr lang="en" sz="1400"/>
              <a:t>Practice assertiveness </a:t>
            </a:r>
          </a:p>
          <a:p>
            <a:pPr marL="457200" lvl="0" indent="-317500" rtl="0">
              <a:lnSpc>
                <a:spcPct val="100000"/>
              </a:lnSpc>
              <a:spcBef>
                <a:spcPts val="0"/>
              </a:spcBef>
              <a:buSzPct val="100000"/>
            </a:pPr>
            <a:r>
              <a:rPr lang="en" sz="1400"/>
              <a:t>Practice saying no without feeling guilty</a:t>
            </a:r>
          </a:p>
          <a:p>
            <a:pPr marL="457200" lvl="0" indent="-317500" rtl="0">
              <a:lnSpc>
                <a:spcPct val="100000"/>
              </a:lnSpc>
              <a:spcBef>
                <a:spcPts val="0"/>
              </a:spcBef>
              <a:buSzPct val="100000"/>
            </a:pPr>
            <a:r>
              <a:rPr lang="en" sz="1400"/>
              <a:t>Try new challenges and hobbies</a:t>
            </a:r>
          </a:p>
          <a:p>
            <a:pPr marL="457200" lvl="0" indent="-317500" rtl="0">
              <a:lnSpc>
                <a:spcPct val="100000"/>
              </a:lnSpc>
              <a:spcBef>
                <a:spcPts val="0"/>
              </a:spcBef>
              <a:buSzPct val="100000"/>
            </a:pPr>
            <a:r>
              <a:rPr lang="en" sz="1400"/>
              <a:t>Choose friends and partners who value and respect you</a:t>
            </a:r>
          </a:p>
          <a:p>
            <a:pPr marL="457200" lvl="0" indent="-317500" rtl="0">
              <a:lnSpc>
                <a:spcPct val="100000"/>
              </a:lnSpc>
              <a:spcBef>
                <a:spcPts val="0"/>
              </a:spcBef>
              <a:buSzPct val="100000"/>
            </a:pPr>
            <a:r>
              <a:rPr lang="en" sz="1400"/>
              <a:t>Replace negative self-talk with supportive self-talk (CBT)</a:t>
            </a:r>
          </a:p>
          <a:p>
            <a:pPr marL="457200" lvl="0" indent="-317500" rtl="0">
              <a:lnSpc>
                <a:spcPct val="100000"/>
              </a:lnSpc>
              <a:spcBef>
                <a:spcPts val="0"/>
              </a:spcBef>
              <a:buSzPct val="100000"/>
            </a:pPr>
            <a:r>
              <a:rPr lang="en" sz="1400"/>
              <a:t>Try to think positively</a:t>
            </a:r>
          </a:p>
          <a:p>
            <a:pPr marL="457200" lvl="0" indent="-317500" rtl="0">
              <a:lnSpc>
                <a:spcPct val="100000"/>
              </a:lnSpc>
              <a:spcBef>
                <a:spcPts val="0"/>
              </a:spcBef>
              <a:buSzPct val="100000"/>
            </a:pPr>
            <a:r>
              <a:rPr lang="en" sz="1400"/>
              <a:t>Align your actions with your values</a:t>
            </a:r>
          </a:p>
          <a:p>
            <a:pPr marL="457200" lvl="0" indent="-317500" rtl="0">
              <a:lnSpc>
                <a:spcPct val="100000"/>
              </a:lnSpc>
              <a:spcBef>
                <a:spcPts val="0"/>
              </a:spcBef>
              <a:buSzPct val="100000"/>
            </a:pPr>
            <a:r>
              <a:rPr lang="en" sz="1400"/>
              <a:t>Aim for small accomplishments, rather than perfection</a:t>
            </a:r>
          </a:p>
          <a:p>
            <a:pPr marL="457200" lvl="0" indent="-317500" rtl="0">
              <a:lnSpc>
                <a:spcPct val="100000"/>
              </a:lnSpc>
              <a:spcBef>
                <a:spcPts val="0"/>
              </a:spcBef>
              <a:buSzPct val="100000"/>
            </a:pPr>
            <a:r>
              <a:rPr lang="en" sz="1400"/>
              <a:t>Consider mistakes as learning opportunities</a:t>
            </a:r>
          </a:p>
        </p:txBody>
      </p:sp>
      <p:pic>
        <p:nvPicPr>
          <p:cNvPr id="127" name="Shape 127"/>
          <p:cNvPicPr preferRelativeResize="0"/>
          <p:nvPr/>
        </p:nvPicPr>
        <p:blipFill rotWithShape="1">
          <a:blip r:embed="rId3">
            <a:alphaModFix/>
          </a:blip>
          <a:srcRect l="12295" r="11046"/>
          <a:stretch/>
        </p:blipFill>
        <p:spPr>
          <a:xfrm>
            <a:off x="387907" y="1450274"/>
            <a:ext cx="3564940" cy="309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Self Esteem &amp; Self Advocacy	</a:t>
            </a:r>
          </a:p>
        </p:txBody>
      </p:sp>
      <p:sp>
        <p:nvSpPr>
          <p:cNvPr id="133" name="Shape 13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1600"/>
              <a:t>Our self esteem can influence our ability and approach to self advocacy. </a:t>
            </a:r>
          </a:p>
          <a:p>
            <a:pPr lvl="0">
              <a:spcBef>
                <a:spcPts val="0"/>
              </a:spcBef>
              <a:buNone/>
            </a:pPr>
            <a:r>
              <a:rPr lang="en" sz="1600"/>
              <a:t>Having low self esteem may make it difficult for us to be able to self advocate, while having high self esteem may make it easier for us to self advocate.</a:t>
            </a:r>
          </a:p>
          <a:p>
            <a:pPr lvl="0">
              <a:spcBef>
                <a:spcPts val="0"/>
              </a:spcBef>
              <a:buNone/>
            </a:pPr>
            <a:r>
              <a:rPr lang="en" sz="1600"/>
              <a:t>Students who gain and develop a greater understanding of their own needs gain confidence to recognize their abilities. This will allow students to set realistic goals for themselves. It is important to voice your opinion, address concerns as well as developing learning strategies for setting goals, time management and problem solving. In order to self-advocate, students need to RECOGNIZE, ACCEPT and UNDERSTAND.</a:t>
            </a:r>
          </a:p>
          <a:p>
            <a:pPr lvl="0">
              <a:spcBef>
                <a:spcPts val="0"/>
              </a:spcBef>
              <a:buNone/>
            </a:pPr>
            <a:r>
              <a:rPr lang="en" sz="1600"/>
              <a:t> </a:t>
            </a:r>
          </a:p>
          <a:p>
            <a:pPr lvl="0">
              <a:spcBef>
                <a:spcPts val="0"/>
              </a:spcBef>
              <a:buNone/>
            </a:pP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Self-advocacy</a:t>
            </a:r>
          </a:p>
        </p:txBody>
      </p:sp>
      <p:sp>
        <p:nvSpPr>
          <p:cNvPr id="139" name="Shape 139"/>
          <p:cNvSpPr txBox="1">
            <a:spLocks noGrp="1"/>
          </p:cNvSpPr>
          <p:nvPr>
            <p:ph type="body" idx="1"/>
          </p:nvPr>
        </p:nvSpPr>
        <p:spPr>
          <a:xfrm>
            <a:off x="387900" y="3121049"/>
            <a:ext cx="8368200" cy="3078900"/>
          </a:xfrm>
          <a:prstGeom prst="rect">
            <a:avLst/>
          </a:prstGeom>
        </p:spPr>
        <p:txBody>
          <a:bodyPr lIns="91425" tIns="91425" rIns="91425" bIns="91425" anchor="t" anchorCtr="0">
            <a:noAutofit/>
          </a:bodyPr>
          <a:lstStyle/>
          <a:p>
            <a:pPr lvl="0">
              <a:lnSpc>
                <a:spcPct val="100000"/>
              </a:lnSpc>
              <a:spcBef>
                <a:spcPts val="0"/>
              </a:spcBef>
              <a:buNone/>
            </a:pPr>
            <a:r>
              <a:rPr lang="en" i="1"/>
              <a:t>“Asking for what you need, what you want and what you’re worth requires practice. So practice self-love and start asking.” </a:t>
            </a:r>
            <a:r>
              <a:rPr lang="en"/>
              <a:t> </a:t>
            </a:r>
          </a:p>
          <a:p>
            <a:pPr marL="457200" lvl="0" indent="-228600">
              <a:lnSpc>
                <a:spcPct val="100000"/>
              </a:lnSpc>
              <a:spcBef>
                <a:spcPts val="0"/>
              </a:spcBef>
              <a:buChar char="-"/>
            </a:pPr>
            <a:r>
              <a:rPr lang="en"/>
              <a:t>Ann Marie Houghtailing</a:t>
            </a:r>
          </a:p>
          <a:p>
            <a:pPr lvl="0">
              <a:lnSpc>
                <a:spcPct val="100000"/>
              </a:lnSpc>
              <a:spcBef>
                <a:spcPts val="0"/>
              </a:spcBef>
              <a:buNone/>
            </a:pPr>
            <a:endParaRPr/>
          </a:p>
        </p:txBody>
      </p:sp>
      <p:pic>
        <p:nvPicPr>
          <p:cNvPr id="140" name="Shape 140" descr="Picture1.png"/>
          <p:cNvPicPr preferRelativeResize="0"/>
          <p:nvPr/>
        </p:nvPicPr>
        <p:blipFill>
          <a:blip r:embed="rId3">
            <a:alphaModFix/>
          </a:blip>
          <a:stretch>
            <a:fillRect/>
          </a:stretch>
        </p:blipFill>
        <p:spPr>
          <a:xfrm>
            <a:off x="506200" y="1466850"/>
            <a:ext cx="5556750" cy="1472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87900" y="276625"/>
            <a:ext cx="8368200" cy="686100"/>
          </a:xfrm>
          <a:prstGeom prst="rect">
            <a:avLst/>
          </a:prstGeom>
        </p:spPr>
        <p:txBody>
          <a:bodyPr lIns="91425" tIns="91425" rIns="91425" bIns="91425" anchor="b" anchorCtr="0">
            <a:noAutofit/>
          </a:bodyPr>
          <a:lstStyle/>
          <a:p>
            <a:pPr lvl="0">
              <a:spcBef>
                <a:spcPts val="0"/>
              </a:spcBef>
              <a:buNone/>
            </a:pPr>
            <a:r>
              <a:rPr lang="en"/>
              <a:t>Self-advocacy </a:t>
            </a:r>
          </a:p>
        </p:txBody>
      </p:sp>
      <p:sp>
        <p:nvSpPr>
          <p:cNvPr id="146" name="Shape 146"/>
          <p:cNvSpPr txBox="1">
            <a:spLocks noGrp="1"/>
          </p:cNvSpPr>
          <p:nvPr>
            <p:ph type="body" idx="1"/>
          </p:nvPr>
        </p:nvSpPr>
        <p:spPr>
          <a:xfrm>
            <a:off x="462900" y="1279350"/>
            <a:ext cx="8368200" cy="3727500"/>
          </a:xfrm>
          <a:prstGeom prst="rect">
            <a:avLst/>
          </a:prstGeom>
        </p:spPr>
        <p:txBody>
          <a:bodyPr lIns="91425" tIns="91425" rIns="91425" bIns="91425" anchor="t" anchorCtr="0">
            <a:noAutofit/>
          </a:bodyPr>
          <a:lstStyle/>
          <a:p>
            <a:pPr lvl="0" rtl="0">
              <a:lnSpc>
                <a:spcPct val="100000"/>
              </a:lnSpc>
              <a:spcBef>
                <a:spcPts val="0"/>
              </a:spcBef>
              <a:buNone/>
            </a:pPr>
            <a:r>
              <a:rPr lang="en" sz="1400"/>
              <a:t>Requires: </a:t>
            </a:r>
          </a:p>
          <a:p>
            <a:pPr marL="457200" lvl="0" indent="-317500" rtl="0">
              <a:lnSpc>
                <a:spcPct val="100000"/>
              </a:lnSpc>
              <a:spcBef>
                <a:spcPts val="0"/>
              </a:spcBef>
              <a:buSzPct val="100000"/>
            </a:pPr>
            <a:r>
              <a:rPr lang="en" sz="1400"/>
              <a:t>Self-confidence</a:t>
            </a:r>
          </a:p>
          <a:p>
            <a:pPr marL="457200" lvl="0" indent="-317500" rtl="0">
              <a:lnSpc>
                <a:spcPct val="100000"/>
              </a:lnSpc>
              <a:spcBef>
                <a:spcPts val="0"/>
              </a:spcBef>
              <a:buSzPct val="100000"/>
            </a:pPr>
            <a:r>
              <a:rPr lang="en" sz="1400"/>
              <a:t>Awareness of personal preferences, interests, strengths, and limitations</a:t>
            </a:r>
          </a:p>
          <a:p>
            <a:pPr marL="457200" lvl="0" indent="-317500" rtl="0">
              <a:lnSpc>
                <a:spcPct val="100000"/>
              </a:lnSpc>
              <a:spcBef>
                <a:spcPts val="0"/>
              </a:spcBef>
              <a:buSzPct val="100000"/>
            </a:pPr>
            <a:r>
              <a:rPr lang="en" sz="1400"/>
              <a:t>Ability to differentiate between wants and needs</a:t>
            </a:r>
          </a:p>
          <a:p>
            <a:pPr marL="457200" lvl="0" indent="-317500" rtl="0">
              <a:lnSpc>
                <a:spcPct val="100000"/>
              </a:lnSpc>
              <a:spcBef>
                <a:spcPts val="0"/>
              </a:spcBef>
              <a:buSzPct val="100000"/>
            </a:pPr>
            <a:r>
              <a:rPr lang="en" sz="1400"/>
              <a:t>Ability to consider multiple options and to anticipate consequences for decisions</a:t>
            </a:r>
          </a:p>
          <a:p>
            <a:pPr marL="457200" lvl="0" indent="-317500" rtl="0">
              <a:lnSpc>
                <a:spcPct val="100000"/>
              </a:lnSpc>
              <a:spcBef>
                <a:spcPts val="0"/>
              </a:spcBef>
              <a:buSzPct val="100000"/>
            </a:pPr>
            <a:r>
              <a:rPr lang="en" sz="1400"/>
              <a:t>Ability to initiate and take action when needed</a:t>
            </a:r>
          </a:p>
          <a:p>
            <a:pPr marL="457200" lvl="0" indent="-317500" rtl="0">
              <a:lnSpc>
                <a:spcPct val="100000"/>
              </a:lnSpc>
              <a:spcBef>
                <a:spcPts val="0"/>
              </a:spcBef>
              <a:buSzPct val="100000"/>
            </a:pPr>
            <a:r>
              <a:rPr lang="en" sz="1400"/>
              <a:t>Ability to evaluate decisions based on the outcomes of previous decisions and to revise future decisions accordingly</a:t>
            </a:r>
          </a:p>
          <a:p>
            <a:pPr marL="457200" lvl="0" indent="-317500" rtl="0">
              <a:lnSpc>
                <a:spcPct val="100000"/>
              </a:lnSpc>
              <a:spcBef>
                <a:spcPts val="0"/>
              </a:spcBef>
              <a:buSzPct val="100000"/>
            </a:pPr>
            <a:r>
              <a:rPr lang="en" sz="1400"/>
              <a:t>A striving for independence while recognizing interdependence with others</a:t>
            </a:r>
          </a:p>
          <a:p>
            <a:pPr marL="457200" lvl="0" indent="-317500" rtl="0">
              <a:lnSpc>
                <a:spcPct val="100000"/>
              </a:lnSpc>
              <a:spcBef>
                <a:spcPts val="0"/>
              </a:spcBef>
              <a:buSzPct val="100000"/>
            </a:pPr>
            <a:r>
              <a:rPr lang="en" sz="1400"/>
              <a:t>Ability to self-regulate behaviour</a:t>
            </a:r>
          </a:p>
          <a:p>
            <a:pPr marL="457200" lvl="0" indent="-317500" rtl="0">
              <a:lnSpc>
                <a:spcPct val="100000"/>
              </a:lnSpc>
              <a:spcBef>
                <a:spcPts val="0"/>
              </a:spcBef>
              <a:buSzPct val="100000"/>
            </a:pPr>
            <a:r>
              <a:rPr lang="en" sz="1400"/>
              <a:t>Independent performance and adjustment skills</a:t>
            </a:r>
          </a:p>
          <a:p>
            <a:pPr marL="457200" lvl="0" indent="-317500" rtl="0">
              <a:lnSpc>
                <a:spcPct val="100000"/>
              </a:lnSpc>
              <a:spcBef>
                <a:spcPts val="0"/>
              </a:spcBef>
              <a:buSzPct val="100000"/>
            </a:pPr>
            <a:r>
              <a:rPr lang="en" sz="1400"/>
              <a:t>Ability to use communication skills such as negotiation, compromise, and persuasion to reach goals</a:t>
            </a:r>
          </a:p>
          <a:p>
            <a:pPr marL="457200" lvl="0" indent="-317500" rtl="0">
              <a:lnSpc>
                <a:spcPct val="100000"/>
              </a:lnSpc>
              <a:spcBef>
                <a:spcPts val="0"/>
              </a:spcBef>
              <a:buSzPct val="100000"/>
            </a:pPr>
            <a:r>
              <a:rPr lang="en" sz="1400"/>
              <a:t>Creativity (such as creating other accommodations that help support the need of the students)</a:t>
            </a:r>
          </a:p>
          <a:p>
            <a:pPr lvl="0" rtl="0">
              <a:lnSpc>
                <a:spcPct val="100000"/>
              </a:lnSpc>
              <a:spcBef>
                <a:spcPts val="0"/>
              </a:spcBef>
              <a:buNone/>
            </a:pPr>
            <a:endParaRPr sz="1400"/>
          </a:p>
          <a:p>
            <a:pPr lvl="0" rtl="0">
              <a:lnSpc>
                <a:spcPct val="100000"/>
              </a:lnSpc>
              <a:spcBef>
                <a:spcPts val="0"/>
              </a:spcBef>
              <a:buNone/>
            </a:pPr>
            <a:endParaRPr sz="14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Factors influencing one’s ability to self advocate</a:t>
            </a:r>
          </a:p>
        </p:txBody>
      </p:sp>
      <p:sp>
        <p:nvSpPr>
          <p:cNvPr id="152" name="Shape 152"/>
          <p:cNvSpPr txBox="1">
            <a:spLocks noGrp="1"/>
          </p:cNvSpPr>
          <p:nvPr>
            <p:ph type="body" idx="1"/>
          </p:nvPr>
        </p:nvSpPr>
        <p:spPr>
          <a:xfrm>
            <a:off x="387900" y="1368174"/>
            <a:ext cx="8368200" cy="30789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Self Esteem	</a:t>
            </a:r>
          </a:p>
          <a:p>
            <a:pPr marL="914400" lvl="1" indent="-228600" rtl="0">
              <a:lnSpc>
                <a:spcPct val="100000"/>
              </a:lnSpc>
              <a:spcBef>
                <a:spcPts val="0"/>
              </a:spcBef>
            </a:pPr>
            <a:r>
              <a:rPr lang="en"/>
              <a:t>Low Self Esteem may make it harder and less likely for someone to self advocate. </a:t>
            </a:r>
          </a:p>
          <a:p>
            <a:pPr marL="914400" lvl="1" indent="-228600" rtl="0">
              <a:lnSpc>
                <a:spcPct val="100000"/>
              </a:lnSpc>
              <a:spcBef>
                <a:spcPts val="0"/>
              </a:spcBef>
            </a:pPr>
            <a:r>
              <a:rPr lang="en"/>
              <a:t>High Self Esteem may make it easier and they may be more likely for them to self advocate. </a:t>
            </a:r>
          </a:p>
          <a:p>
            <a:pPr marL="457200" lvl="0" indent="-228600" rtl="0">
              <a:lnSpc>
                <a:spcPct val="100000"/>
              </a:lnSpc>
              <a:spcBef>
                <a:spcPts val="0"/>
              </a:spcBef>
            </a:pPr>
            <a:r>
              <a:rPr lang="en"/>
              <a:t>Experience</a:t>
            </a:r>
          </a:p>
          <a:p>
            <a:pPr marL="914400" lvl="1" indent="-228600" rtl="0">
              <a:lnSpc>
                <a:spcPct val="100000"/>
              </a:lnSpc>
              <a:spcBef>
                <a:spcPts val="0"/>
              </a:spcBef>
            </a:pPr>
            <a:r>
              <a:rPr lang="en"/>
              <a:t>If someone has a history of trying to self advocate with little or negative results, they may be more reluctant to do so in the future. </a:t>
            </a:r>
          </a:p>
          <a:p>
            <a:pPr marL="457200" lvl="0" indent="-228600" rtl="0">
              <a:lnSpc>
                <a:spcPct val="100000"/>
              </a:lnSpc>
              <a:spcBef>
                <a:spcPts val="0"/>
              </a:spcBef>
            </a:pPr>
            <a:r>
              <a:rPr lang="en"/>
              <a:t>Communication</a:t>
            </a:r>
          </a:p>
          <a:p>
            <a:pPr marL="914400" lvl="1" indent="-228600" rtl="0">
              <a:lnSpc>
                <a:spcPct val="100000"/>
              </a:lnSpc>
              <a:spcBef>
                <a:spcPts val="0"/>
              </a:spcBef>
            </a:pPr>
            <a:r>
              <a:rPr lang="en"/>
              <a:t>Sometimes a communication barrier may be present; language differences, disability, general communication difficulties.</a:t>
            </a:r>
          </a:p>
          <a:p>
            <a:pPr marL="457200" lvl="0" indent="-228600" rtl="0">
              <a:lnSpc>
                <a:spcPct val="100000"/>
              </a:lnSpc>
              <a:spcBef>
                <a:spcPts val="0"/>
              </a:spcBef>
            </a:pPr>
            <a:r>
              <a:rPr lang="en"/>
              <a:t>Lack of Practice</a:t>
            </a:r>
          </a:p>
          <a:p>
            <a:pPr marL="914400" lvl="1" indent="-228600" rtl="0">
              <a:lnSpc>
                <a:spcPct val="100000"/>
              </a:lnSpc>
              <a:spcBef>
                <a:spcPts val="0"/>
              </a:spcBef>
            </a:pPr>
            <a:r>
              <a:rPr lang="en"/>
              <a:t>Like any situation or skill, practice helps us become better. If the individual has not be able to practice or experience advocating for themselves, they may not be comfortable doing it.</a:t>
            </a:r>
          </a:p>
          <a:p>
            <a:pPr marL="914400" lvl="1" indent="-228600" rtl="0">
              <a:lnSpc>
                <a:spcPct val="100000"/>
              </a:lnSpc>
              <a:spcBef>
                <a:spcPts val="0"/>
              </a:spcBef>
            </a:pPr>
            <a:r>
              <a:rPr lang="en"/>
              <a:t>Lack of autonomy; someone is always advocating for them (necessary in some situations).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Why is self-advocacy important for students</a:t>
            </a:r>
          </a:p>
        </p:txBody>
      </p:sp>
      <p:sp>
        <p:nvSpPr>
          <p:cNvPr id="158" name="Shape 15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04800">
              <a:spcBef>
                <a:spcPts val="0"/>
              </a:spcBef>
              <a:buSzPct val="100000"/>
            </a:pPr>
            <a:r>
              <a:rPr lang="en" sz="1200"/>
              <a:t>Adolescence is the usual period during which students without disabilities begin to question authority and generally move toward becoming autonomous, self-determined individuals (Wehmeyer, 1995).</a:t>
            </a:r>
          </a:p>
          <a:p>
            <a:pPr marL="457200" lvl="0" indent="-304800">
              <a:spcBef>
                <a:spcPts val="0"/>
              </a:spcBef>
              <a:buSzPct val="100000"/>
            </a:pPr>
            <a:r>
              <a:rPr lang="en" sz="1200"/>
              <a:t>Rather than breeding dependency, it is important that students with disabilities also be given opportunities to establish personal goals, make choices and become involved with the adults who have usually been making decisions for them (Wehmeyer, 1995).</a:t>
            </a:r>
          </a:p>
          <a:p>
            <a:pPr marL="457200" lvl="0" indent="-304800">
              <a:spcBef>
                <a:spcPts val="0"/>
              </a:spcBef>
              <a:buSzPct val="100000"/>
            </a:pPr>
            <a:r>
              <a:rPr lang="en" sz="1200"/>
              <a:t>In postsecondary school, it is considered the student’s responsibility to advocate for himself/herself. Therefore, self-advocacy training in previous grades is of paramount importance (Brown, 1999).</a:t>
            </a:r>
          </a:p>
          <a:p>
            <a:pPr marL="457200" lvl="0" indent="-304800">
              <a:spcBef>
                <a:spcPts val="0"/>
              </a:spcBef>
              <a:buSzPct val="100000"/>
            </a:pPr>
            <a:r>
              <a:rPr lang="en" sz="1200"/>
              <a:t>Self-advocacy skills are needed before commencing post-secondary education, which is usually a much larger, depersonalized setting. (Brown, 1999).</a:t>
            </a:r>
          </a:p>
          <a:p>
            <a:pPr marL="457200" lvl="0" indent="-304800">
              <a:spcBef>
                <a:spcPts val="0"/>
              </a:spcBef>
              <a:buSzPct val="100000"/>
            </a:pPr>
            <a:r>
              <a:rPr lang="en" sz="1200"/>
              <a:t>Learning self-advocacy skills also develops self-determination skills, which could foster increased personal satisfaction and happiness.</a:t>
            </a:r>
          </a:p>
          <a:p>
            <a:pPr marL="457200" lvl="0" indent="-304800">
              <a:spcBef>
                <a:spcPts val="0"/>
              </a:spcBef>
              <a:buSzPct val="100000"/>
            </a:pPr>
            <a:r>
              <a:rPr lang="en" sz="1200"/>
              <a:t>All students, whether or not they have a disability, must learn through opportunities and experiences to explore, take risks, learn from consequences, become self-motivated, develop positive self-esteem and gradually gain control over their lives. All students would benefit from being directly taught these skills at any age level.</a:t>
            </a:r>
          </a:p>
          <a:p>
            <a:pPr lvl="0">
              <a:spcBef>
                <a:spcPts val="0"/>
              </a:spcBef>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self22.jpg"/>
          <p:cNvPicPr preferRelativeResize="0"/>
          <p:nvPr/>
        </p:nvPicPr>
        <p:blipFill>
          <a:blip r:embed="rId3">
            <a:alphaModFix/>
          </a:blip>
          <a:stretch>
            <a:fillRect/>
          </a:stretch>
        </p:blipFill>
        <p:spPr>
          <a:xfrm>
            <a:off x="1349600" y="196725"/>
            <a:ext cx="6010924" cy="4508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What can we do as parents and professionals?</a:t>
            </a:r>
          </a:p>
        </p:txBody>
      </p:sp>
      <p:sp>
        <p:nvSpPr>
          <p:cNvPr id="169" name="Shape 169"/>
          <p:cNvSpPr txBox="1">
            <a:spLocks noGrp="1"/>
          </p:cNvSpPr>
          <p:nvPr>
            <p:ph type="body" idx="1"/>
          </p:nvPr>
        </p:nvSpPr>
        <p:spPr>
          <a:xfrm>
            <a:off x="387900" y="1280474"/>
            <a:ext cx="8368200" cy="3863100"/>
          </a:xfrm>
          <a:prstGeom prst="rect">
            <a:avLst/>
          </a:prstGeom>
        </p:spPr>
        <p:txBody>
          <a:bodyPr lIns="91425" tIns="91425" rIns="91425" bIns="91425" anchor="t" anchorCtr="0">
            <a:noAutofit/>
          </a:bodyPr>
          <a:lstStyle/>
          <a:p>
            <a:pPr marL="457200" lvl="0" indent="-304800" rtl="0">
              <a:spcBef>
                <a:spcPts val="0"/>
              </a:spcBef>
              <a:buSzPct val="100000"/>
            </a:pPr>
            <a:r>
              <a:rPr lang="en" sz="1200" b="1"/>
              <a:t>MODEL positive and healthy self esteem</a:t>
            </a:r>
          </a:p>
          <a:p>
            <a:pPr marL="914400" lvl="1" indent="-304800" rtl="0">
              <a:spcBef>
                <a:spcPts val="0"/>
              </a:spcBef>
              <a:buSzPct val="100000"/>
            </a:pPr>
            <a:r>
              <a:rPr lang="en" sz="1200"/>
              <a:t>If the caregivers and main supports of the child, have low or unhealthy self esteem, it is more likely that the child will also struggle in this area. </a:t>
            </a:r>
          </a:p>
          <a:p>
            <a:pPr marL="914400" lvl="1" indent="-304800" rtl="0">
              <a:spcBef>
                <a:spcPts val="0"/>
              </a:spcBef>
              <a:buSzPct val="100000"/>
            </a:pPr>
            <a:r>
              <a:rPr lang="en" sz="1200" u="sng">
                <a:solidFill>
                  <a:schemeClr val="hlink"/>
                </a:solidFill>
                <a:hlinkClick r:id="rId3"/>
              </a:rPr>
              <a:t>https://www.youtube.com/watch?v=_3agBWqGfRo</a:t>
            </a:r>
            <a:r>
              <a:rPr lang="en" sz="1200"/>
              <a:t> </a:t>
            </a:r>
          </a:p>
          <a:p>
            <a:pPr marL="457200" lvl="0" indent="-304800" rtl="0">
              <a:spcBef>
                <a:spcPts val="0"/>
              </a:spcBef>
              <a:buSzPct val="100000"/>
            </a:pPr>
            <a:r>
              <a:rPr lang="en" sz="1200" b="1"/>
              <a:t>MODEL the ability to properly self advocate</a:t>
            </a:r>
          </a:p>
          <a:p>
            <a:pPr marL="914400" lvl="1" indent="-304800" rtl="0">
              <a:spcBef>
                <a:spcPts val="0"/>
              </a:spcBef>
              <a:buSzPct val="100000"/>
            </a:pPr>
            <a:r>
              <a:rPr lang="en" sz="1200"/>
              <a:t>If the caregivers and main supports of the child have trouble advocating for themselves, it is more likely that the child will also struggle in this area.</a:t>
            </a:r>
          </a:p>
          <a:p>
            <a:pPr marL="457200" lvl="0" indent="-304800" rtl="0">
              <a:spcBef>
                <a:spcPts val="0"/>
              </a:spcBef>
              <a:buSzPct val="100000"/>
            </a:pPr>
            <a:r>
              <a:rPr lang="en" sz="1200" b="1"/>
              <a:t>Encourage independence and choice making at an early age</a:t>
            </a:r>
          </a:p>
          <a:p>
            <a:pPr marL="914400" lvl="1" indent="-304800" rtl="0">
              <a:spcBef>
                <a:spcPts val="0"/>
              </a:spcBef>
              <a:buSzPct val="100000"/>
            </a:pPr>
            <a:r>
              <a:rPr lang="en" sz="1200"/>
              <a:t>Choices and independence can help boost our self esteem</a:t>
            </a:r>
          </a:p>
          <a:p>
            <a:pPr marL="914400" lvl="1" indent="-304800" rtl="0">
              <a:spcBef>
                <a:spcPts val="0"/>
              </a:spcBef>
              <a:buSzPct val="100000"/>
            </a:pPr>
            <a:r>
              <a:rPr lang="en" sz="1200"/>
              <a:t>This can be done at home or in various other settings. </a:t>
            </a:r>
          </a:p>
          <a:p>
            <a:pPr marL="914400" lvl="1" indent="-304800" rtl="0">
              <a:spcBef>
                <a:spcPts val="0"/>
              </a:spcBef>
              <a:buSzPct val="100000"/>
            </a:pPr>
            <a:r>
              <a:rPr lang="en" sz="1200"/>
              <a:t>Allow the child to make choices (within reason, use your discretion) that may result in a failure or a learning opportunity. </a:t>
            </a:r>
          </a:p>
          <a:p>
            <a:pPr marL="1371600" lvl="2" indent="-304800" rtl="0">
              <a:spcBef>
                <a:spcPts val="0"/>
              </a:spcBef>
              <a:buSzPct val="100000"/>
            </a:pPr>
            <a:r>
              <a:rPr lang="en" sz="1200"/>
              <a:t>As easy as going to a restaurant</a:t>
            </a:r>
          </a:p>
          <a:p>
            <a:pPr lvl="0" rtl="0">
              <a:spcBef>
                <a:spcPts val="0"/>
              </a:spcBef>
              <a:buNone/>
            </a:pPr>
            <a:r>
              <a:rPr lang="en" sz="1200"/>
              <a:t>**Keep in mind, everyone is different. They might never get where you want them to get when it comes to self-esteem and self advocacy. These are not areas that we can change “for” people.**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Activity Resources</a:t>
            </a:r>
          </a:p>
        </p:txBody>
      </p:sp>
      <p:sp>
        <p:nvSpPr>
          <p:cNvPr id="175" name="Shape 175"/>
          <p:cNvSpPr txBox="1">
            <a:spLocks noGrp="1"/>
          </p:cNvSpPr>
          <p:nvPr>
            <p:ph type="body" idx="1"/>
          </p:nvPr>
        </p:nvSpPr>
        <p:spPr>
          <a:xfrm>
            <a:off x="387900" y="1489825"/>
            <a:ext cx="5041500" cy="3078900"/>
          </a:xfrm>
          <a:prstGeom prst="rect">
            <a:avLst/>
          </a:prstGeom>
        </p:spPr>
        <p:txBody>
          <a:bodyPr lIns="91425" tIns="91425" rIns="91425" bIns="91425" anchor="t" anchorCtr="0">
            <a:noAutofit/>
          </a:bodyPr>
          <a:lstStyle/>
          <a:p>
            <a:pPr lvl="0">
              <a:spcBef>
                <a:spcPts val="0"/>
              </a:spcBef>
              <a:buNone/>
            </a:pPr>
            <a:r>
              <a:rPr lang="en"/>
              <a:t>Core Beliefs Handout</a:t>
            </a:r>
          </a:p>
          <a:p>
            <a:pPr lvl="0">
              <a:spcBef>
                <a:spcPts val="0"/>
              </a:spcBef>
              <a:buNone/>
            </a:pPr>
            <a:r>
              <a:rPr lang="en"/>
              <a:t>About Me: Sentence Completion Handout</a:t>
            </a:r>
          </a:p>
          <a:p>
            <a:pPr lvl="0">
              <a:spcBef>
                <a:spcPts val="0"/>
              </a:spcBef>
              <a:buNone/>
            </a:pPr>
            <a:r>
              <a:rPr lang="en"/>
              <a:t>Pipe Cleaner Artist Activity</a:t>
            </a:r>
          </a:p>
          <a:p>
            <a:pPr lvl="0">
              <a:spcBef>
                <a:spcPts val="0"/>
              </a:spcBef>
              <a:buNone/>
            </a:pPr>
            <a:r>
              <a:rPr lang="en"/>
              <a:t>Strengths Jewelry </a:t>
            </a:r>
          </a:p>
          <a:p>
            <a:pPr lvl="0">
              <a:spcBef>
                <a:spcPts val="0"/>
              </a:spcBef>
              <a:buNone/>
            </a:pPr>
            <a:r>
              <a:rPr lang="en"/>
              <a:t>Role Play</a:t>
            </a:r>
          </a:p>
          <a:p>
            <a:pPr lvl="0">
              <a:spcBef>
                <a:spcPts val="0"/>
              </a:spcBef>
              <a:buNone/>
            </a:pPr>
            <a:endParaRPr/>
          </a:p>
        </p:txBody>
      </p:sp>
      <p:pic>
        <p:nvPicPr>
          <p:cNvPr id="176" name="Shape 176"/>
          <p:cNvPicPr preferRelativeResize="0"/>
          <p:nvPr/>
        </p:nvPicPr>
        <p:blipFill>
          <a:blip r:embed="rId3">
            <a:alphaModFix/>
          </a:blip>
          <a:stretch>
            <a:fillRect/>
          </a:stretch>
        </p:blipFill>
        <p:spPr>
          <a:xfrm>
            <a:off x="5916612" y="689675"/>
            <a:ext cx="2147524" cy="2276375"/>
          </a:xfrm>
          <a:prstGeom prst="rect">
            <a:avLst/>
          </a:prstGeom>
          <a:noFill/>
          <a:ln>
            <a:noFill/>
          </a:ln>
        </p:spPr>
      </p:pic>
      <p:pic>
        <p:nvPicPr>
          <p:cNvPr id="177" name="Shape 177"/>
          <p:cNvPicPr preferRelativeResize="0"/>
          <p:nvPr/>
        </p:nvPicPr>
        <p:blipFill>
          <a:blip r:embed="rId4">
            <a:alphaModFix/>
          </a:blip>
          <a:stretch>
            <a:fillRect/>
          </a:stretch>
        </p:blipFill>
        <p:spPr>
          <a:xfrm>
            <a:off x="5951025" y="3118450"/>
            <a:ext cx="2078711" cy="1695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54100" y="136575"/>
            <a:ext cx="8368200" cy="686100"/>
          </a:xfrm>
          <a:prstGeom prst="rect">
            <a:avLst/>
          </a:prstGeom>
        </p:spPr>
        <p:txBody>
          <a:bodyPr lIns="91425" tIns="91425" rIns="91425" bIns="91425" anchor="b" anchorCtr="0">
            <a:noAutofit/>
          </a:bodyPr>
          <a:lstStyle/>
          <a:p>
            <a:pPr lvl="0">
              <a:spcBef>
                <a:spcPts val="0"/>
              </a:spcBef>
              <a:buNone/>
            </a:pPr>
            <a:r>
              <a:rPr lang="en"/>
              <a:t>Accessibility Offices</a:t>
            </a:r>
          </a:p>
        </p:txBody>
      </p:sp>
      <p:sp>
        <p:nvSpPr>
          <p:cNvPr id="183" name="Shape 183"/>
          <p:cNvSpPr txBox="1"/>
          <p:nvPr/>
        </p:nvSpPr>
        <p:spPr>
          <a:xfrm>
            <a:off x="396750" y="822675"/>
            <a:ext cx="7341300" cy="3914700"/>
          </a:xfrm>
          <a:prstGeom prst="rect">
            <a:avLst/>
          </a:prstGeom>
          <a:noFill/>
          <a:ln>
            <a:noFill/>
          </a:ln>
        </p:spPr>
        <p:txBody>
          <a:bodyPr lIns="91425" tIns="91425" rIns="91425" bIns="91425" anchor="t" anchorCtr="0">
            <a:noAutofit/>
          </a:bodyPr>
          <a:lstStyle/>
          <a:p>
            <a:pPr lvl="0" rtl="0">
              <a:lnSpc>
                <a:spcPct val="100000"/>
              </a:lnSpc>
              <a:spcBef>
                <a:spcPts val="0"/>
              </a:spcBef>
              <a:spcAft>
                <a:spcPts val="1600"/>
              </a:spcAft>
              <a:buNone/>
            </a:pPr>
            <a:r>
              <a:rPr lang="en" sz="1500">
                <a:solidFill>
                  <a:schemeClr val="dk1"/>
                </a:solidFill>
                <a:latin typeface="Roboto"/>
                <a:ea typeface="Roboto"/>
                <a:cs typeface="Roboto"/>
                <a:sym typeface="Roboto"/>
              </a:rPr>
              <a:t>University of Calgary: Student Accessibility Services </a:t>
            </a:r>
            <a:r>
              <a:rPr lang="en" sz="1500" u="sng">
                <a:solidFill>
                  <a:schemeClr val="accent5"/>
                </a:solidFill>
                <a:latin typeface="Roboto"/>
                <a:ea typeface="Roboto"/>
                <a:cs typeface="Roboto"/>
                <a:sym typeface="Roboto"/>
                <a:hlinkClick r:id="rId3"/>
              </a:rPr>
              <a:t>http://www.ucalgary.ca/access/</a:t>
            </a:r>
          </a:p>
          <a:p>
            <a:pPr lvl="0" rtl="0">
              <a:lnSpc>
                <a:spcPct val="100000"/>
              </a:lnSpc>
              <a:spcBef>
                <a:spcPts val="0"/>
              </a:spcBef>
              <a:spcAft>
                <a:spcPts val="1600"/>
              </a:spcAft>
              <a:buNone/>
            </a:pPr>
            <a:r>
              <a:rPr lang="en" sz="1500">
                <a:solidFill>
                  <a:schemeClr val="dk1"/>
                </a:solidFill>
                <a:latin typeface="Roboto"/>
                <a:ea typeface="Roboto"/>
                <a:cs typeface="Roboto"/>
                <a:sym typeface="Roboto"/>
              </a:rPr>
              <a:t>Bow Valley College: Accessibility Services </a:t>
            </a:r>
            <a:r>
              <a:rPr lang="en" sz="1500" u="sng">
                <a:solidFill>
                  <a:schemeClr val="accent5"/>
                </a:solidFill>
                <a:latin typeface="Roboto"/>
                <a:ea typeface="Roboto"/>
                <a:cs typeface="Roboto"/>
                <a:sym typeface="Roboto"/>
                <a:hlinkClick r:id="rId4"/>
              </a:rPr>
              <a:t>http://bowvalleycollege.ca/campus-services/learner-success-services/accessibility-services.html</a:t>
            </a:r>
            <a:r>
              <a:rPr lang="en" sz="1500">
                <a:solidFill>
                  <a:schemeClr val="dk1"/>
                </a:solidFill>
                <a:latin typeface="Roboto"/>
                <a:ea typeface="Roboto"/>
                <a:cs typeface="Roboto"/>
                <a:sym typeface="Roboto"/>
              </a:rPr>
              <a:t> </a:t>
            </a:r>
          </a:p>
          <a:p>
            <a:pPr lvl="0" rtl="0">
              <a:lnSpc>
                <a:spcPct val="100000"/>
              </a:lnSpc>
              <a:spcBef>
                <a:spcPts val="0"/>
              </a:spcBef>
              <a:spcAft>
                <a:spcPts val="1600"/>
              </a:spcAft>
              <a:buNone/>
            </a:pPr>
            <a:r>
              <a:rPr lang="en" sz="1500">
                <a:solidFill>
                  <a:schemeClr val="dk1"/>
                </a:solidFill>
                <a:latin typeface="Roboto"/>
                <a:ea typeface="Roboto"/>
                <a:cs typeface="Roboto"/>
                <a:sym typeface="Roboto"/>
              </a:rPr>
              <a:t>Mount Royal University: Accessibility Services </a:t>
            </a:r>
            <a:r>
              <a:rPr lang="en" sz="1500" u="sng">
                <a:solidFill>
                  <a:schemeClr val="accent5"/>
                </a:solidFill>
                <a:latin typeface="Roboto"/>
                <a:ea typeface="Roboto"/>
                <a:cs typeface="Roboto"/>
                <a:sym typeface="Roboto"/>
                <a:hlinkClick r:id="rId5"/>
              </a:rPr>
              <a:t>http://www.mtroyal.ca/AcademicSupport/ResourcesServices/AccessibilityServices/index.htm</a:t>
            </a:r>
            <a:r>
              <a:rPr lang="en" sz="1500">
                <a:solidFill>
                  <a:schemeClr val="dk1"/>
                </a:solidFill>
                <a:latin typeface="Roboto"/>
                <a:ea typeface="Roboto"/>
                <a:cs typeface="Roboto"/>
                <a:sym typeface="Roboto"/>
              </a:rPr>
              <a:t> </a:t>
            </a:r>
          </a:p>
          <a:p>
            <a:pPr lvl="0" rtl="0">
              <a:lnSpc>
                <a:spcPct val="100000"/>
              </a:lnSpc>
              <a:spcBef>
                <a:spcPts val="0"/>
              </a:spcBef>
              <a:spcAft>
                <a:spcPts val="1600"/>
              </a:spcAft>
              <a:buNone/>
            </a:pPr>
            <a:r>
              <a:rPr lang="en" sz="1500">
                <a:solidFill>
                  <a:schemeClr val="dk1"/>
                </a:solidFill>
                <a:latin typeface="Roboto"/>
                <a:ea typeface="Roboto"/>
                <a:cs typeface="Roboto"/>
                <a:sym typeface="Roboto"/>
              </a:rPr>
              <a:t>Colombia College: Accessibility Services </a:t>
            </a:r>
            <a:r>
              <a:rPr lang="en" sz="1500" u="sng">
                <a:solidFill>
                  <a:schemeClr val="accent5"/>
                </a:solidFill>
                <a:latin typeface="Roboto"/>
                <a:ea typeface="Roboto"/>
                <a:cs typeface="Roboto"/>
                <a:sym typeface="Roboto"/>
                <a:hlinkClick r:id="rId6"/>
              </a:rPr>
              <a:t>https://www.columbia.ab.ca/about-columbia/student-services/accessibility-services/</a:t>
            </a:r>
            <a:r>
              <a:rPr lang="en" sz="1500">
                <a:solidFill>
                  <a:schemeClr val="dk1"/>
                </a:solidFill>
                <a:latin typeface="Roboto"/>
                <a:ea typeface="Roboto"/>
                <a:cs typeface="Roboto"/>
                <a:sym typeface="Roboto"/>
              </a:rPr>
              <a:t> </a:t>
            </a:r>
          </a:p>
          <a:p>
            <a:pPr lvl="0" rtl="0">
              <a:lnSpc>
                <a:spcPct val="100000"/>
              </a:lnSpc>
              <a:spcBef>
                <a:spcPts val="0"/>
              </a:spcBef>
              <a:spcAft>
                <a:spcPts val="1600"/>
              </a:spcAft>
              <a:buNone/>
            </a:pPr>
            <a:r>
              <a:rPr lang="en" sz="1500">
                <a:solidFill>
                  <a:schemeClr val="dk1"/>
                </a:solidFill>
                <a:latin typeface="Roboto"/>
                <a:ea typeface="Roboto"/>
                <a:cs typeface="Roboto"/>
                <a:sym typeface="Roboto"/>
              </a:rPr>
              <a:t>Dove Self-Esteem Project</a:t>
            </a:r>
            <a:br>
              <a:rPr lang="en" sz="1500">
                <a:solidFill>
                  <a:schemeClr val="dk1"/>
                </a:solidFill>
                <a:latin typeface="Roboto"/>
                <a:ea typeface="Roboto"/>
                <a:cs typeface="Roboto"/>
                <a:sym typeface="Roboto"/>
              </a:rPr>
            </a:br>
            <a:r>
              <a:rPr lang="en" sz="1500" u="sng">
                <a:solidFill>
                  <a:schemeClr val="hlink"/>
                </a:solidFill>
                <a:latin typeface="Roboto"/>
                <a:ea typeface="Roboto"/>
                <a:cs typeface="Roboto"/>
                <a:sym typeface="Roboto"/>
                <a:hlinkClick r:id="rId7"/>
              </a:rPr>
              <a:t>http://selfesteem.dove.ca/</a:t>
            </a:r>
            <a:r>
              <a:rPr lang="en" sz="1500">
                <a:solidFill>
                  <a:schemeClr val="dk1"/>
                </a:solidFill>
                <a:latin typeface="Roboto"/>
                <a:ea typeface="Roboto"/>
                <a:cs typeface="Roboto"/>
                <a:sym typeface="Roboto"/>
              </a:rPr>
              <a:t> </a:t>
            </a:r>
          </a:p>
          <a:p>
            <a:pPr lvl="0" rtl="0">
              <a:lnSpc>
                <a:spcPct val="100000"/>
              </a:lnSpc>
              <a:spcBef>
                <a:spcPts val="0"/>
              </a:spcBef>
              <a:spcAft>
                <a:spcPts val="1600"/>
              </a:spcAft>
              <a:buNone/>
            </a:pPr>
            <a:endParaRPr sz="1500">
              <a:solidFill>
                <a:schemeClr val="dk1"/>
              </a:solidFill>
              <a:latin typeface="Roboto"/>
              <a:ea typeface="Roboto"/>
              <a:cs typeface="Roboto"/>
              <a:sym typeface="Roboto"/>
            </a:endParaRPr>
          </a:p>
          <a:p>
            <a:pPr lvl="0" rtl="0">
              <a:lnSpc>
                <a:spcPct val="100000"/>
              </a:lnSpc>
              <a:spcBef>
                <a:spcPts val="0"/>
              </a:spcBef>
              <a:spcAft>
                <a:spcPts val="1600"/>
              </a:spcAft>
              <a:buNone/>
            </a:pPr>
            <a:endParaRPr sz="1500">
              <a:solidFill>
                <a:schemeClr val="dk1"/>
              </a:solidFill>
              <a:latin typeface="Roboto"/>
              <a:ea typeface="Roboto"/>
              <a:cs typeface="Roboto"/>
              <a:sym typeface="Roboto"/>
            </a:endParaRPr>
          </a:p>
          <a:p>
            <a:pPr lvl="0">
              <a:lnSpc>
                <a:spcPct val="100000"/>
              </a:lnSpc>
              <a:spcBef>
                <a:spcPts val="0"/>
              </a:spcBef>
              <a:buNone/>
            </a:pP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Self-Esteem	</a:t>
            </a:r>
          </a:p>
        </p:txBody>
      </p:sp>
      <p:sp>
        <p:nvSpPr>
          <p:cNvPr id="71" name="Shape 71"/>
          <p:cNvSpPr txBox="1">
            <a:spLocks noGrp="1"/>
          </p:cNvSpPr>
          <p:nvPr>
            <p:ph type="body" idx="1"/>
          </p:nvPr>
        </p:nvSpPr>
        <p:spPr>
          <a:xfrm>
            <a:off x="387900" y="3178675"/>
            <a:ext cx="4898700" cy="1389900"/>
          </a:xfrm>
          <a:prstGeom prst="rect">
            <a:avLst/>
          </a:prstGeom>
        </p:spPr>
        <p:txBody>
          <a:bodyPr lIns="91425" tIns="91425" rIns="91425" bIns="91425" anchor="t" anchorCtr="0">
            <a:noAutofit/>
          </a:bodyPr>
          <a:lstStyle/>
          <a:p>
            <a:pPr lvl="0">
              <a:lnSpc>
                <a:spcPct val="100000"/>
              </a:lnSpc>
              <a:spcBef>
                <a:spcPts val="0"/>
              </a:spcBef>
              <a:buNone/>
            </a:pPr>
            <a:r>
              <a:rPr lang="en" i="1"/>
              <a:t>“You yourself, as much as anybody else, as much as anybody in the entire universe, deserve your love and attention.”  </a:t>
            </a:r>
          </a:p>
          <a:p>
            <a:pPr lvl="0" rtl="0">
              <a:lnSpc>
                <a:spcPct val="100000"/>
              </a:lnSpc>
              <a:spcBef>
                <a:spcPts val="0"/>
              </a:spcBef>
              <a:buNone/>
            </a:pPr>
            <a:r>
              <a:rPr lang="en" i="1"/>
              <a:t>- </a:t>
            </a:r>
            <a:r>
              <a:rPr lang="en"/>
              <a:t>Prince Gautama Siddhartha</a:t>
            </a:r>
          </a:p>
          <a:p>
            <a:pPr lvl="0" rtl="0">
              <a:lnSpc>
                <a:spcPct val="100000"/>
              </a:lnSpc>
              <a:spcBef>
                <a:spcPts val="0"/>
              </a:spcBef>
              <a:buNone/>
            </a:pPr>
            <a:endParaRPr/>
          </a:p>
        </p:txBody>
      </p:sp>
      <p:pic>
        <p:nvPicPr>
          <p:cNvPr id="72" name="Shape 72" descr="Screen Shot 2017-02-22 at 2.20.05 PM.png"/>
          <p:cNvPicPr preferRelativeResize="0"/>
          <p:nvPr/>
        </p:nvPicPr>
        <p:blipFill rotWithShape="1">
          <a:blip r:embed="rId3">
            <a:alphaModFix/>
          </a:blip>
          <a:srcRect l="2973" t="9213" r="18987" b="23040"/>
          <a:stretch/>
        </p:blipFill>
        <p:spPr>
          <a:xfrm>
            <a:off x="2165021" y="1384600"/>
            <a:ext cx="4813978" cy="15536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References</a:t>
            </a:r>
          </a:p>
        </p:txBody>
      </p:sp>
      <p:sp>
        <p:nvSpPr>
          <p:cNvPr id="189" name="Shape 18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lnSpc>
                <a:spcPct val="100000"/>
              </a:lnSpc>
              <a:spcBef>
                <a:spcPts val="0"/>
              </a:spcBef>
              <a:buNone/>
            </a:pPr>
            <a:r>
              <a:rPr lang="en"/>
              <a:t>Nkarenbi, J. (2014). Self-esteem. Retrieved from </a:t>
            </a:r>
            <a:r>
              <a:rPr lang="en" u="sng">
                <a:solidFill>
                  <a:schemeClr val="hlink"/>
                </a:solidFill>
                <a:hlinkClick r:id="rId3"/>
              </a:rPr>
              <a:t>http://bit.ly/2l8tk5R</a:t>
            </a:r>
            <a:r>
              <a:rPr lang="en">
                <a:solidFill>
                  <a:srgbClr val="A3AAAE"/>
                </a:solidFill>
              </a:rPr>
              <a:t> </a:t>
            </a:r>
          </a:p>
          <a:p>
            <a:pPr lvl="0" rtl="0">
              <a:lnSpc>
                <a:spcPct val="100000"/>
              </a:lnSpc>
              <a:spcBef>
                <a:spcPts val="0"/>
              </a:spcBef>
              <a:buNone/>
            </a:pPr>
            <a:r>
              <a:rPr lang="en"/>
              <a:t>Oswalt, A. (2017). Factors Influencing The Development of Self-Esteem. Retrieved from </a:t>
            </a:r>
            <a:r>
              <a:rPr lang="en" u="sng">
                <a:solidFill>
                  <a:schemeClr val="hlink"/>
                </a:solidFill>
                <a:hlinkClick r:id="rId4"/>
              </a:rPr>
              <a:t>http://bit.ly/2cVbf8n</a:t>
            </a:r>
            <a:r>
              <a:rPr lang="en">
                <a:solidFill>
                  <a:srgbClr val="FFFFFF"/>
                </a:solidFill>
              </a:rPr>
              <a:t> </a:t>
            </a:r>
          </a:p>
          <a:p>
            <a:pPr lvl="0" rtl="0">
              <a:lnSpc>
                <a:spcPct val="100000"/>
              </a:lnSpc>
              <a:spcBef>
                <a:spcPts val="0"/>
              </a:spcBef>
              <a:buNone/>
            </a:pPr>
            <a:r>
              <a:rPr lang="en">
                <a:solidFill>
                  <a:srgbClr val="FFFFFF"/>
                </a:solidFill>
              </a:rPr>
              <a:t>Smith, R. (2012). Teaching Self-Advocacy to Students. York University. Retrieved from </a:t>
            </a:r>
            <a:r>
              <a:rPr lang="en" u="sng">
                <a:solidFill>
                  <a:schemeClr val="hlink"/>
                </a:solidFill>
                <a:latin typeface="Arial"/>
                <a:ea typeface="Arial"/>
                <a:cs typeface="Arial"/>
                <a:sym typeface="Arial"/>
                <a:hlinkClick r:id="rId5"/>
              </a:rPr>
              <a:t>http://bit.ly/1snt8UT</a:t>
            </a:r>
            <a:r>
              <a:rPr lang="en">
                <a:solidFill>
                  <a:srgbClr val="A3AAAE"/>
                </a:solidFill>
                <a:latin typeface="Arial"/>
                <a:ea typeface="Arial"/>
                <a:cs typeface="Arial"/>
                <a:sym typeface="Arial"/>
              </a:rPr>
              <a:t> </a:t>
            </a:r>
          </a:p>
          <a:p>
            <a:pPr lvl="0" rtl="0">
              <a:lnSpc>
                <a:spcPct val="100000"/>
              </a:lnSpc>
              <a:spcBef>
                <a:spcPts val="0"/>
              </a:spcBef>
              <a:buNone/>
            </a:pPr>
            <a:r>
              <a:rPr lang="en">
                <a:solidFill>
                  <a:srgbClr val="FFFFFF"/>
                </a:solidFill>
                <a:latin typeface="Arial"/>
                <a:ea typeface="Arial"/>
                <a:cs typeface="Arial"/>
                <a:sym typeface="Arial"/>
              </a:rPr>
              <a:t>Dove US Youtube Channel: </a:t>
            </a:r>
            <a:r>
              <a:rPr lang="en" u="sng">
                <a:solidFill>
                  <a:schemeClr val="hlink"/>
                </a:solidFill>
                <a:latin typeface="Arial"/>
                <a:ea typeface="Arial"/>
                <a:cs typeface="Arial"/>
                <a:sym typeface="Arial"/>
                <a:hlinkClick r:id="rId6"/>
              </a:rPr>
              <a:t>https://www.youtube.com/channel/UC0uGC_EBwAxw3ljqeGjy2qw</a:t>
            </a:r>
            <a:r>
              <a:rPr lang="en">
                <a:solidFill>
                  <a:srgbClr val="FFFFFF"/>
                </a:solidFill>
                <a:latin typeface="Arial"/>
                <a:ea typeface="Arial"/>
                <a:cs typeface="Arial"/>
                <a:sym typeface="Arial"/>
              </a:rPr>
              <a:t> </a:t>
            </a:r>
          </a:p>
          <a:p>
            <a:pPr lvl="0">
              <a:lnSpc>
                <a:spcPct val="100000"/>
              </a:lnSpc>
              <a:spcBef>
                <a:spcPts val="0"/>
              </a:spcBef>
              <a:buNone/>
            </a:pPr>
            <a:endParaRPr>
              <a:solidFill>
                <a:srgbClr val="FFFFFF"/>
              </a:solidFill>
            </a:endParaRPr>
          </a:p>
          <a:p>
            <a:pPr lvl="0" rtl="0">
              <a:lnSpc>
                <a:spcPct val="100000"/>
              </a:lnSpc>
              <a:spcBef>
                <a:spcPts val="1800"/>
              </a:spcBef>
              <a:spcAft>
                <a:spcPts val="400"/>
              </a:spcAft>
              <a:buNone/>
            </a:pPr>
            <a:endParaRPr sz="1700" b="1">
              <a:solidFill>
                <a:srgbClr val="FFFFFF"/>
              </a:solidFill>
              <a:highlight>
                <a:srgbClr val="EEEEEE"/>
              </a:highlight>
            </a:endParaRPr>
          </a:p>
          <a:p>
            <a:pPr lvl="0">
              <a:lnSpc>
                <a:spcPct val="100000"/>
              </a:lnSpc>
              <a:spcBef>
                <a:spcPts val="0"/>
              </a:spcBef>
              <a:buNone/>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Self-Esteem</a:t>
            </a:r>
          </a:p>
        </p:txBody>
      </p:sp>
      <p:sp>
        <p:nvSpPr>
          <p:cNvPr id="78" name="Shape 78"/>
          <p:cNvSpPr txBox="1">
            <a:spLocks noGrp="1"/>
          </p:cNvSpPr>
          <p:nvPr>
            <p:ph type="body" idx="1"/>
          </p:nvPr>
        </p:nvSpPr>
        <p:spPr>
          <a:xfrm>
            <a:off x="387900" y="1315375"/>
            <a:ext cx="4982400" cy="3626700"/>
          </a:xfrm>
          <a:prstGeom prst="rect">
            <a:avLst/>
          </a:prstGeom>
        </p:spPr>
        <p:txBody>
          <a:bodyPr lIns="91425" tIns="91425" rIns="91425" bIns="91425" anchor="t" anchorCtr="0">
            <a:noAutofit/>
          </a:bodyPr>
          <a:lstStyle/>
          <a:p>
            <a:pPr lvl="0">
              <a:lnSpc>
                <a:spcPct val="100000"/>
              </a:lnSpc>
              <a:spcBef>
                <a:spcPts val="0"/>
              </a:spcBef>
              <a:buNone/>
            </a:pPr>
            <a:r>
              <a:rPr lang="en" b="1"/>
              <a:t>Self-Esteem</a:t>
            </a:r>
            <a:r>
              <a:rPr lang="en"/>
              <a:t> is a combination of </a:t>
            </a:r>
            <a:r>
              <a:rPr lang="en" i="1">
                <a:solidFill>
                  <a:schemeClr val="accent2"/>
                </a:solidFill>
              </a:rPr>
              <a:t>self-image,</a:t>
            </a:r>
            <a:r>
              <a:rPr lang="en">
                <a:solidFill>
                  <a:schemeClr val="accent2"/>
                </a:solidFill>
              </a:rPr>
              <a:t> </a:t>
            </a:r>
            <a:r>
              <a:rPr lang="en" i="1">
                <a:solidFill>
                  <a:schemeClr val="accent2"/>
                </a:solidFill>
              </a:rPr>
              <a:t>ideal self,</a:t>
            </a:r>
            <a:r>
              <a:rPr lang="en"/>
              <a:t> and </a:t>
            </a:r>
            <a:r>
              <a:rPr lang="en" i="1">
                <a:solidFill>
                  <a:schemeClr val="accent2"/>
                </a:solidFill>
              </a:rPr>
              <a:t>pygmalion-self</a:t>
            </a:r>
            <a:r>
              <a:rPr lang="en">
                <a:solidFill>
                  <a:schemeClr val="accent2"/>
                </a:solidFill>
              </a:rPr>
              <a:t>.</a:t>
            </a:r>
          </a:p>
          <a:p>
            <a:pPr lvl="0">
              <a:lnSpc>
                <a:spcPct val="100000"/>
              </a:lnSpc>
              <a:spcBef>
                <a:spcPts val="0"/>
              </a:spcBef>
              <a:buNone/>
            </a:pPr>
            <a:r>
              <a:rPr lang="en">
                <a:solidFill>
                  <a:schemeClr val="accent2"/>
                </a:solidFill>
              </a:rPr>
              <a:t>Self Image:</a:t>
            </a:r>
            <a:r>
              <a:rPr lang="en"/>
              <a:t> What we perceive ourselves to be.</a:t>
            </a:r>
          </a:p>
          <a:p>
            <a:pPr lvl="0">
              <a:lnSpc>
                <a:spcPct val="100000"/>
              </a:lnSpc>
              <a:spcBef>
                <a:spcPts val="0"/>
              </a:spcBef>
              <a:buNone/>
            </a:pPr>
            <a:r>
              <a:rPr lang="en">
                <a:solidFill>
                  <a:schemeClr val="accent2"/>
                </a:solidFill>
              </a:rPr>
              <a:t>Ideal-Self:</a:t>
            </a:r>
            <a:r>
              <a:rPr lang="en"/>
              <a:t> How we want to be.</a:t>
            </a:r>
          </a:p>
          <a:p>
            <a:pPr lvl="0">
              <a:lnSpc>
                <a:spcPct val="100000"/>
              </a:lnSpc>
              <a:spcBef>
                <a:spcPts val="0"/>
              </a:spcBef>
              <a:buNone/>
            </a:pPr>
            <a:r>
              <a:rPr lang="en">
                <a:solidFill>
                  <a:schemeClr val="accent2"/>
                </a:solidFill>
              </a:rPr>
              <a:t>Pygmalion-Self: </a:t>
            </a:r>
            <a:r>
              <a:rPr lang="en"/>
              <a:t>Our perception of what we believe other people think of us.</a:t>
            </a:r>
          </a:p>
          <a:p>
            <a:pPr lvl="0" rtl="0">
              <a:lnSpc>
                <a:spcPct val="100000"/>
              </a:lnSpc>
              <a:spcBef>
                <a:spcPts val="0"/>
              </a:spcBef>
              <a:buNone/>
            </a:pPr>
            <a:r>
              <a:rPr lang="en"/>
              <a:t>Self-Esteem will affect overall attitude, health, and choices you make.</a:t>
            </a:r>
          </a:p>
          <a:p>
            <a:pPr lvl="0">
              <a:lnSpc>
                <a:spcPct val="100000"/>
              </a:lnSpc>
              <a:spcBef>
                <a:spcPts val="0"/>
              </a:spcBef>
              <a:buNone/>
            </a:pPr>
            <a:r>
              <a:rPr lang="en" sz="1200" u="sng">
                <a:solidFill>
                  <a:schemeClr val="accent4"/>
                </a:solidFill>
                <a:hlinkClick r:id="rId3"/>
              </a:rPr>
              <a:t>https://www.youtube.com/watch?v=litXW91UauE</a:t>
            </a:r>
            <a:r>
              <a:rPr lang="en" sz="1200">
                <a:solidFill>
                  <a:schemeClr val="accent4"/>
                </a:solidFill>
              </a:rPr>
              <a:t> </a:t>
            </a:r>
          </a:p>
        </p:txBody>
      </p:sp>
      <p:pic>
        <p:nvPicPr>
          <p:cNvPr id="79" name="Shape 79"/>
          <p:cNvPicPr preferRelativeResize="0"/>
          <p:nvPr/>
        </p:nvPicPr>
        <p:blipFill rotWithShape="1">
          <a:blip r:embed="rId4">
            <a:alphaModFix/>
          </a:blip>
          <a:srcRect l="15777" r="22853"/>
          <a:stretch/>
        </p:blipFill>
        <p:spPr>
          <a:xfrm>
            <a:off x="5397204" y="1315374"/>
            <a:ext cx="3358895" cy="325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Factors Influencing Development of Self-esteem</a:t>
            </a:r>
          </a:p>
        </p:txBody>
      </p:sp>
      <p:graphicFrame>
        <p:nvGraphicFramePr>
          <p:cNvPr id="85" name="Shape 85"/>
          <p:cNvGraphicFramePr/>
          <p:nvPr/>
        </p:nvGraphicFramePr>
        <p:xfrm>
          <a:off x="952500" y="1397600"/>
          <a:ext cx="3000000" cy="3000000"/>
        </p:xfrm>
        <a:graphic>
          <a:graphicData uri="http://schemas.openxmlformats.org/drawingml/2006/table">
            <a:tbl>
              <a:tblPr>
                <a:noFill/>
                <a:tableStyleId>{04AA1BDE-1C03-4E00-957A-770E002AAFED}</a:tableStyleId>
              </a:tblPr>
              <a:tblGrid>
                <a:gridCol w="3619500"/>
                <a:gridCol w="3619500"/>
              </a:tblGrid>
              <a:tr h="933775">
                <a:tc>
                  <a:txBody>
                    <a:bodyPr/>
                    <a:lstStyle/>
                    <a:p>
                      <a:pPr lvl="0" algn="ctr" rtl="0">
                        <a:lnSpc>
                          <a:spcPct val="115000"/>
                        </a:lnSpc>
                        <a:spcBef>
                          <a:spcPts val="0"/>
                        </a:spcBef>
                        <a:spcAft>
                          <a:spcPts val="1600"/>
                        </a:spcAft>
                        <a:buNone/>
                      </a:pPr>
                      <a:r>
                        <a:rPr lang="en" sz="1800" b="1">
                          <a:solidFill>
                            <a:schemeClr val="dk1"/>
                          </a:solidFill>
                          <a:latin typeface="Roboto"/>
                          <a:ea typeface="Roboto"/>
                          <a:cs typeface="Roboto"/>
                          <a:sym typeface="Roboto"/>
                        </a:rPr>
                        <a:t>High Self-esteem</a:t>
                      </a:r>
                    </a:p>
                    <a:p>
                      <a:pPr lvl="0">
                        <a:spcBef>
                          <a:spcPts val="0"/>
                        </a:spcBef>
                        <a:buNone/>
                      </a:pPr>
                      <a:endParaRPr sz="1800">
                        <a:solidFill>
                          <a:schemeClr val="dk1"/>
                        </a:solidFill>
                        <a:latin typeface="Roboto"/>
                        <a:ea typeface="Roboto"/>
                        <a:cs typeface="Roboto"/>
                        <a:sym typeface="Roboto"/>
                      </a:endParaRPr>
                    </a:p>
                  </a:txBody>
                  <a:tcPr marL="91425" marR="91425" marT="91425" marB="91425"/>
                </a:tc>
                <a:tc>
                  <a:txBody>
                    <a:bodyPr/>
                    <a:lstStyle/>
                    <a:p>
                      <a:pPr lvl="0" algn="ctr" rtl="0">
                        <a:lnSpc>
                          <a:spcPct val="115000"/>
                        </a:lnSpc>
                        <a:spcBef>
                          <a:spcPts val="0"/>
                        </a:spcBef>
                        <a:spcAft>
                          <a:spcPts val="1600"/>
                        </a:spcAft>
                        <a:buNone/>
                      </a:pPr>
                      <a:r>
                        <a:rPr lang="en" sz="1800" b="1">
                          <a:solidFill>
                            <a:schemeClr val="dk1"/>
                          </a:solidFill>
                          <a:latin typeface="Roboto"/>
                          <a:ea typeface="Roboto"/>
                          <a:cs typeface="Roboto"/>
                          <a:sym typeface="Roboto"/>
                        </a:rPr>
                        <a:t>Low Self-esteem</a:t>
                      </a:r>
                    </a:p>
                  </a:txBody>
                  <a:tcPr marL="91425" marR="91425" marT="91425" marB="91425"/>
                </a:tc>
              </a:tr>
              <a:tr h="577425">
                <a:tc>
                  <a:txBody>
                    <a:bodyPr/>
                    <a:lstStyle/>
                    <a:p>
                      <a:pPr lvl="0" rtl="0">
                        <a:spcBef>
                          <a:spcPts val="0"/>
                        </a:spcBef>
                        <a:buNone/>
                      </a:pPr>
                      <a:r>
                        <a:rPr lang="en">
                          <a:solidFill>
                            <a:srgbClr val="EFEFEF"/>
                          </a:solidFill>
                        </a:rPr>
                        <a:t>Encourage challenges</a:t>
                      </a:r>
                    </a:p>
                  </a:txBody>
                  <a:tcPr marL="91425" marR="91425" marT="91425" marB="91425"/>
                </a:tc>
                <a:tc>
                  <a:txBody>
                    <a:bodyPr/>
                    <a:lstStyle/>
                    <a:p>
                      <a:pPr lvl="0" rtl="0">
                        <a:spcBef>
                          <a:spcPts val="0"/>
                        </a:spcBef>
                        <a:buNone/>
                      </a:pPr>
                      <a:r>
                        <a:rPr lang="en">
                          <a:solidFill>
                            <a:srgbClr val="EFEFEF"/>
                          </a:solidFill>
                        </a:rPr>
                        <a:t>Lack of choices/Not being allowed to choose</a:t>
                      </a:r>
                    </a:p>
                  </a:txBody>
                  <a:tcPr marL="91425" marR="91425" marT="91425" marB="91425"/>
                </a:tc>
              </a:tr>
              <a:tr h="376425">
                <a:tc>
                  <a:txBody>
                    <a:bodyPr/>
                    <a:lstStyle/>
                    <a:p>
                      <a:pPr lvl="0">
                        <a:spcBef>
                          <a:spcPts val="0"/>
                        </a:spcBef>
                        <a:buNone/>
                      </a:pPr>
                      <a:r>
                        <a:rPr lang="en">
                          <a:solidFill>
                            <a:srgbClr val="EFEFEF"/>
                          </a:solidFill>
                        </a:rPr>
                        <a:t>Having a trustworthy support system</a:t>
                      </a:r>
                    </a:p>
                  </a:txBody>
                  <a:tcPr marL="91425" marR="91425" marT="91425" marB="91425"/>
                </a:tc>
                <a:tc>
                  <a:txBody>
                    <a:bodyPr/>
                    <a:lstStyle/>
                    <a:p>
                      <a:pPr lvl="0">
                        <a:spcBef>
                          <a:spcPts val="0"/>
                        </a:spcBef>
                        <a:buNone/>
                      </a:pPr>
                      <a:r>
                        <a:rPr lang="en">
                          <a:solidFill>
                            <a:srgbClr val="EFEFEF"/>
                          </a:solidFill>
                        </a:rPr>
                        <a:t>Being expected to be perfect all the time</a:t>
                      </a:r>
                    </a:p>
                  </a:txBody>
                  <a:tcPr marL="91425" marR="91425" marT="91425" marB="91425"/>
                </a:tc>
              </a:tr>
              <a:tr h="376425">
                <a:tc>
                  <a:txBody>
                    <a:bodyPr/>
                    <a:lstStyle/>
                    <a:p>
                      <a:pPr lvl="0">
                        <a:spcBef>
                          <a:spcPts val="0"/>
                        </a:spcBef>
                        <a:buNone/>
                      </a:pPr>
                      <a:r>
                        <a:rPr lang="en">
                          <a:solidFill>
                            <a:srgbClr val="EFEFEF"/>
                          </a:solidFill>
                        </a:rPr>
                        <a:t>Healthy communication</a:t>
                      </a:r>
                    </a:p>
                  </a:txBody>
                  <a:tcPr marL="91425" marR="91425" marT="91425" marB="91425"/>
                </a:tc>
                <a:tc>
                  <a:txBody>
                    <a:bodyPr/>
                    <a:lstStyle/>
                    <a:p>
                      <a:pPr lvl="0">
                        <a:spcBef>
                          <a:spcPts val="0"/>
                        </a:spcBef>
                        <a:buNone/>
                      </a:pPr>
                      <a:r>
                        <a:rPr lang="en">
                          <a:solidFill>
                            <a:srgbClr val="EFEFEF"/>
                          </a:solidFill>
                        </a:rPr>
                        <a:t>Being ignored or ridiculed</a:t>
                      </a:r>
                    </a:p>
                  </a:txBody>
                  <a:tcPr marL="91425" marR="91425" marT="91425" marB="91425"/>
                </a:tc>
              </a:tr>
              <a:tr h="376425">
                <a:tc>
                  <a:txBody>
                    <a:bodyPr/>
                    <a:lstStyle/>
                    <a:p>
                      <a:pPr lvl="0">
                        <a:spcBef>
                          <a:spcPts val="0"/>
                        </a:spcBef>
                        <a:buNone/>
                      </a:pPr>
                      <a:r>
                        <a:rPr lang="en">
                          <a:solidFill>
                            <a:srgbClr val="EFEFEF"/>
                          </a:solidFill>
                        </a:rPr>
                        <a:t>Being spoken to respectfully</a:t>
                      </a:r>
                    </a:p>
                  </a:txBody>
                  <a:tcPr marL="91425" marR="91425" marT="91425" marB="91425"/>
                </a:tc>
                <a:tc>
                  <a:txBody>
                    <a:bodyPr/>
                    <a:lstStyle/>
                    <a:p>
                      <a:pPr lvl="0">
                        <a:spcBef>
                          <a:spcPts val="0"/>
                        </a:spcBef>
                        <a:buNone/>
                      </a:pPr>
                      <a:r>
                        <a:rPr lang="en">
                          <a:solidFill>
                            <a:srgbClr val="EFEFEF"/>
                          </a:solidFill>
                        </a:rPr>
                        <a:t>Experienced repetitive failure</a:t>
                      </a:r>
                    </a:p>
                  </a:txBody>
                  <a:tcPr marL="91425" marR="91425" marT="91425" marB="91425"/>
                </a:tc>
              </a:tr>
              <a:tr h="376425">
                <a:tc>
                  <a:txBody>
                    <a:bodyPr/>
                    <a:lstStyle/>
                    <a:p>
                      <a:pPr lvl="0" rtl="0">
                        <a:spcBef>
                          <a:spcPts val="0"/>
                        </a:spcBef>
                        <a:buNone/>
                      </a:pPr>
                      <a:r>
                        <a:rPr lang="en">
                          <a:solidFill>
                            <a:srgbClr val="EFEFEF"/>
                          </a:solidFill>
                        </a:rPr>
                        <a:t>Being praised</a:t>
                      </a:r>
                    </a:p>
                  </a:txBody>
                  <a:tcPr marL="91425" marR="91425" marT="91425" marB="91425"/>
                </a:tc>
                <a:tc>
                  <a:txBody>
                    <a:bodyPr/>
                    <a:lstStyle/>
                    <a:p>
                      <a:pPr lvl="0">
                        <a:spcBef>
                          <a:spcPts val="0"/>
                        </a:spcBef>
                        <a:buNone/>
                      </a:pPr>
                      <a:r>
                        <a:rPr lang="en">
                          <a:solidFill>
                            <a:srgbClr val="EFEFEF"/>
                          </a:solidFill>
                        </a:rPr>
                        <a:t>Experiencing trauma/abuse</a:t>
                      </a:r>
                    </a:p>
                  </a:txBody>
                  <a:tcPr marL="91425" marR="91425" marT="91425" marB="91425"/>
                </a:tc>
              </a:tr>
              <a:tr h="376425">
                <a:tc>
                  <a:txBody>
                    <a:bodyPr/>
                    <a:lstStyle/>
                    <a:p>
                      <a:pPr lvl="0" rtl="0">
                        <a:spcBef>
                          <a:spcPts val="0"/>
                        </a:spcBef>
                        <a:buNone/>
                      </a:pPr>
                      <a:r>
                        <a:rPr lang="en">
                          <a:solidFill>
                            <a:srgbClr val="EFEFEF"/>
                          </a:solidFill>
                        </a:rPr>
                        <a:t>Being listened to</a:t>
                      </a:r>
                    </a:p>
                  </a:txBody>
                  <a:tcPr marL="91425" marR="91425" marT="91425" marB="91425"/>
                </a:tc>
                <a:tc>
                  <a:txBody>
                    <a:bodyPr/>
                    <a:lstStyle/>
                    <a:p>
                      <a:pPr lvl="0">
                        <a:spcBef>
                          <a:spcPts val="0"/>
                        </a:spcBef>
                        <a:buNone/>
                      </a:pPr>
                      <a:r>
                        <a:rPr lang="en">
                          <a:solidFill>
                            <a:srgbClr val="EFEFEF"/>
                          </a:solidFill>
                        </a:rPr>
                        <a:t>Being criticized</a:t>
                      </a: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Other Factors Influencing Self Esteem</a:t>
            </a:r>
          </a:p>
        </p:txBody>
      </p:sp>
      <p:sp>
        <p:nvSpPr>
          <p:cNvPr id="91" name="Shape 91"/>
          <p:cNvSpPr txBox="1">
            <a:spLocks noGrp="1"/>
          </p:cNvSpPr>
          <p:nvPr>
            <p:ph type="body" idx="1"/>
          </p:nvPr>
        </p:nvSpPr>
        <p:spPr>
          <a:xfrm>
            <a:off x="387900" y="1489825"/>
            <a:ext cx="4384200" cy="3653700"/>
          </a:xfrm>
          <a:prstGeom prst="rect">
            <a:avLst/>
          </a:prstGeom>
        </p:spPr>
        <p:txBody>
          <a:bodyPr lIns="91425" tIns="91425" rIns="91425" bIns="91425" anchor="t" anchorCtr="0">
            <a:noAutofit/>
          </a:bodyPr>
          <a:lstStyle/>
          <a:p>
            <a:pPr lvl="0">
              <a:lnSpc>
                <a:spcPct val="100000"/>
              </a:lnSpc>
              <a:spcBef>
                <a:spcPts val="0"/>
              </a:spcBef>
              <a:buNone/>
            </a:pPr>
            <a:r>
              <a:rPr lang="en" sz="1400"/>
              <a:t>Some common factors that can affect our self esteem are: </a:t>
            </a:r>
          </a:p>
          <a:p>
            <a:pPr marL="457200" lvl="0" indent="-317500" rtl="0">
              <a:lnSpc>
                <a:spcPct val="100000"/>
              </a:lnSpc>
              <a:spcBef>
                <a:spcPts val="0"/>
              </a:spcBef>
              <a:buSzPct val="100000"/>
            </a:pPr>
            <a:r>
              <a:rPr lang="en" sz="1400"/>
              <a:t>Media: </a:t>
            </a:r>
          </a:p>
          <a:p>
            <a:pPr marL="914400" lvl="1" indent="-228600" rtl="0">
              <a:lnSpc>
                <a:spcPct val="100000"/>
              </a:lnSpc>
              <a:spcBef>
                <a:spcPts val="0"/>
              </a:spcBef>
            </a:pPr>
            <a:r>
              <a:rPr lang="en" u="sng">
                <a:solidFill>
                  <a:schemeClr val="hlink"/>
                </a:solidFill>
                <a:hlinkClick r:id="rId3"/>
              </a:rPr>
              <a:t>https://www.youtube.com/watch?v=hibyAJOSW8U</a:t>
            </a:r>
            <a:r>
              <a:rPr lang="en"/>
              <a:t> </a:t>
            </a:r>
          </a:p>
          <a:p>
            <a:pPr marL="457200" lvl="0" indent="-317500" rtl="0">
              <a:lnSpc>
                <a:spcPct val="100000"/>
              </a:lnSpc>
              <a:spcBef>
                <a:spcPts val="0"/>
              </a:spcBef>
              <a:buSzPct val="100000"/>
            </a:pPr>
            <a:r>
              <a:rPr lang="en" sz="1400"/>
              <a:t>Self Talk</a:t>
            </a:r>
          </a:p>
          <a:p>
            <a:pPr marL="457200" lvl="0" indent="-317500" rtl="0">
              <a:lnSpc>
                <a:spcPct val="100000"/>
              </a:lnSpc>
              <a:spcBef>
                <a:spcPts val="0"/>
              </a:spcBef>
              <a:buSzPct val="100000"/>
            </a:pPr>
            <a:r>
              <a:rPr lang="en" sz="1400"/>
              <a:t>Accomplishments</a:t>
            </a:r>
          </a:p>
          <a:p>
            <a:pPr marL="457200" lvl="0" indent="-317500" rtl="0">
              <a:lnSpc>
                <a:spcPct val="100000"/>
              </a:lnSpc>
              <a:spcBef>
                <a:spcPts val="0"/>
              </a:spcBef>
              <a:buSzPct val="100000"/>
            </a:pPr>
            <a:r>
              <a:rPr lang="en" sz="1400"/>
              <a:t>Expectations (Realistic vs. Unrealistic)</a:t>
            </a:r>
          </a:p>
          <a:p>
            <a:pPr marL="457200" lvl="0" indent="-317500" rtl="0">
              <a:lnSpc>
                <a:spcPct val="100000"/>
              </a:lnSpc>
              <a:spcBef>
                <a:spcPts val="0"/>
              </a:spcBef>
              <a:buSzPct val="100000"/>
            </a:pPr>
            <a:r>
              <a:rPr lang="en" sz="1400"/>
              <a:t>Attitude, Family, Friends, Peers</a:t>
            </a:r>
          </a:p>
          <a:p>
            <a:pPr marL="914400" lvl="1" indent="-228600" rtl="0">
              <a:lnSpc>
                <a:spcPct val="100000"/>
              </a:lnSpc>
              <a:spcBef>
                <a:spcPts val="0"/>
              </a:spcBef>
            </a:pPr>
            <a:r>
              <a:rPr lang="en" u="sng">
                <a:solidFill>
                  <a:schemeClr val="accent5"/>
                </a:solidFill>
                <a:hlinkClick r:id="rId4"/>
              </a:rPr>
              <a:t>https://www.youtube.com/watch?v=Pqknd1ohhT4</a:t>
            </a:r>
            <a:r>
              <a:rPr lang="en"/>
              <a:t> </a:t>
            </a:r>
          </a:p>
          <a:p>
            <a:pPr marL="457200" lvl="0" indent="-317500" rtl="0">
              <a:lnSpc>
                <a:spcPct val="100000"/>
              </a:lnSpc>
              <a:spcBef>
                <a:spcPts val="0"/>
              </a:spcBef>
              <a:buSzPct val="100000"/>
            </a:pPr>
            <a:r>
              <a:rPr lang="en" sz="1400"/>
              <a:t>Perceptions</a:t>
            </a:r>
          </a:p>
          <a:p>
            <a:pPr marL="914400" lvl="1" indent="-228600" rtl="0">
              <a:lnSpc>
                <a:spcPct val="100000"/>
              </a:lnSpc>
              <a:spcBef>
                <a:spcPts val="0"/>
              </a:spcBef>
            </a:pPr>
            <a:r>
              <a:rPr lang="en" u="sng">
                <a:solidFill>
                  <a:schemeClr val="accent5"/>
                </a:solidFill>
                <a:hlinkClick r:id="rId5"/>
              </a:rPr>
              <a:t>https://www.youtube.com/watch?v=wyHYWXie-Mw</a:t>
            </a:r>
            <a:r>
              <a:rPr lang="en"/>
              <a:t> </a:t>
            </a:r>
          </a:p>
        </p:txBody>
      </p:sp>
      <p:pic>
        <p:nvPicPr>
          <p:cNvPr id="92" name="Shape 92" descr="Screen Shot 2017-02-27 at 10.48.25 AM.png"/>
          <p:cNvPicPr preferRelativeResize="0"/>
          <p:nvPr/>
        </p:nvPicPr>
        <p:blipFill>
          <a:blip r:embed="rId6">
            <a:alphaModFix/>
          </a:blip>
          <a:stretch>
            <a:fillRect/>
          </a:stretch>
        </p:blipFill>
        <p:spPr>
          <a:xfrm>
            <a:off x="4772100" y="1792038"/>
            <a:ext cx="3914699" cy="24744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Other Factors Influencing Self Esteem Contd</a:t>
            </a:r>
          </a:p>
        </p:txBody>
      </p:sp>
      <p:pic>
        <p:nvPicPr>
          <p:cNvPr id="98" name="Shape 98"/>
          <p:cNvPicPr preferRelativeResize="0"/>
          <p:nvPr/>
        </p:nvPicPr>
        <p:blipFill rotWithShape="1">
          <a:blip r:embed="rId3">
            <a:alphaModFix/>
          </a:blip>
          <a:srcRect l="20706" t="29574" r="22186" b="28694"/>
          <a:stretch/>
        </p:blipFill>
        <p:spPr>
          <a:xfrm>
            <a:off x="1029862" y="1489825"/>
            <a:ext cx="7084275" cy="3235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Social Pressures	</a:t>
            </a:r>
          </a:p>
        </p:txBody>
      </p:sp>
      <p:sp>
        <p:nvSpPr>
          <p:cNvPr id="104" name="Shape 104"/>
          <p:cNvSpPr txBox="1">
            <a:spLocks noGrp="1"/>
          </p:cNvSpPr>
          <p:nvPr>
            <p:ph type="body" idx="1"/>
          </p:nvPr>
        </p:nvSpPr>
        <p:spPr>
          <a:xfrm>
            <a:off x="387900" y="1489825"/>
            <a:ext cx="4689000" cy="3078900"/>
          </a:xfrm>
          <a:prstGeom prst="rect">
            <a:avLst/>
          </a:prstGeom>
        </p:spPr>
        <p:txBody>
          <a:bodyPr lIns="91425" tIns="91425" rIns="91425" bIns="91425" anchor="t" anchorCtr="0">
            <a:noAutofit/>
          </a:bodyPr>
          <a:lstStyle/>
          <a:p>
            <a:pPr marL="457200" lvl="0" indent="-228600" rtl="0">
              <a:lnSpc>
                <a:spcPct val="100000"/>
              </a:lnSpc>
              <a:spcBef>
                <a:spcPts val="0"/>
              </a:spcBef>
            </a:pPr>
            <a:r>
              <a:rPr lang="en" b="1"/>
              <a:t>Many social pressures are unrealistic</a:t>
            </a:r>
          </a:p>
          <a:p>
            <a:pPr marL="914400" lvl="1" indent="-228600" rtl="0">
              <a:lnSpc>
                <a:spcPct val="100000"/>
              </a:lnSpc>
              <a:spcBef>
                <a:spcPts val="0"/>
              </a:spcBef>
            </a:pPr>
            <a:r>
              <a:rPr lang="en"/>
              <a:t>Media puts a huge emphasis on physical appearance:</a:t>
            </a:r>
          </a:p>
          <a:p>
            <a:pPr marL="1371600" lvl="2" indent="-228600" rtl="0">
              <a:lnSpc>
                <a:spcPct val="100000"/>
              </a:lnSpc>
              <a:spcBef>
                <a:spcPts val="0"/>
              </a:spcBef>
            </a:pPr>
            <a:r>
              <a:rPr lang="en"/>
              <a:t>The traditional example: Barbie for females, GI Joe for males</a:t>
            </a:r>
          </a:p>
          <a:p>
            <a:pPr marL="457200" lvl="0" indent="-228600" rtl="0">
              <a:lnSpc>
                <a:spcPct val="100000"/>
              </a:lnSpc>
              <a:spcBef>
                <a:spcPts val="0"/>
              </a:spcBef>
            </a:pPr>
            <a:r>
              <a:rPr lang="en" b="1"/>
              <a:t>Social Expectations are constantly changing</a:t>
            </a:r>
          </a:p>
          <a:p>
            <a:pPr marL="914400" lvl="1" indent="-228600" rtl="0">
              <a:lnSpc>
                <a:spcPct val="100000"/>
              </a:lnSpc>
              <a:spcBef>
                <a:spcPts val="0"/>
              </a:spcBef>
            </a:pPr>
            <a:r>
              <a:rPr lang="en"/>
              <a:t>Can anyone think of some that are prominent currently?</a:t>
            </a:r>
          </a:p>
          <a:p>
            <a:pPr marL="457200" lvl="0" indent="-228600" rtl="0">
              <a:lnSpc>
                <a:spcPct val="100000"/>
              </a:lnSpc>
              <a:spcBef>
                <a:spcPts val="0"/>
              </a:spcBef>
            </a:pPr>
            <a:r>
              <a:rPr lang="en" b="1"/>
              <a:t>Social Expectations are not accurate</a:t>
            </a:r>
          </a:p>
          <a:p>
            <a:pPr marL="914400" lvl="1" indent="-228600">
              <a:lnSpc>
                <a:spcPct val="100000"/>
              </a:lnSpc>
              <a:spcBef>
                <a:spcPts val="0"/>
              </a:spcBef>
            </a:pPr>
            <a:r>
              <a:rPr lang="en"/>
              <a:t>You are much more than the opinions of others. </a:t>
            </a:r>
          </a:p>
          <a:p>
            <a:pPr lvl="0">
              <a:lnSpc>
                <a:spcPct val="100000"/>
              </a:lnSpc>
              <a:spcBef>
                <a:spcPts val="0"/>
              </a:spcBef>
              <a:buNone/>
            </a:pPr>
            <a:endParaRPr/>
          </a:p>
        </p:txBody>
      </p:sp>
      <p:pic>
        <p:nvPicPr>
          <p:cNvPr id="105" name="Shape 105"/>
          <p:cNvPicPr preferRelativeResize="0"/>
          <p:nvPr/>
        </p:nvPicPr>
        <p:blipFill>
          <a:blip r:embed="rId3">
            <a:alphaModFix/>
          </a:blip>
          <a:stretch>
            <a:fillRect/>
          </a:stretch>
        </p:blipFill>
        <p:spPr>
          <a:xfrm>
            <a:off x="5076902" y="1611687"/>
            <a:ext cx="1914374" cy="2835174"/>
          </a:xfrm>
          <a:prstGeom prst="rect">
            <a:avLst/>
          </a:prstGeom>
          <a:noFill/>
          <a:ln>
            <a:noFill/>
          </a:ln>
        </p:spPr>
      </p:pic>
      <p:pic>
        <p:nvPicPr>
          <p:cNvPr id="106" name="Shape 106"/>
          <p:cNvPicPr preferRelativeResize="0"/>
          <p:nvPr/>
        </p:nvPicPr>
        <p:blipFill>
          <a:blip r:embed="rId4">
            <a:alphaModFix/>
          </a:blip>
          <a:stretch>
            <a:fillRect/>
          </a:stretch>
        </p:blipFill>
        <p:spPr>
          <a:xfrm>
            <a:off x="7143676" y="1640587"/>
            <a:ext cx="1847922" cy="2777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Potential Consequences of High Self-Esteem</a:t>
            </a:r>
          </a:p>
        </p:txBody>
      </p:sp>
      <p:sp>
        <p:nvSpPr>
          <p:cNvPr id="112" name="Shape 112"/>
          <p:cNvSpPr txBox="1">
            <a:spLocks noGrp="1"/>
          </p:cNvSpPr>
          <p:nvPr>
            <p:ph type="body" idx="1"/>
          </p:nvPr>
        </p:nvSpPr>
        <p:spPr>
          <a:xfrm>
            <a:off x="387900" y="1489825"/>
            <a:ext cx="4229400" cy="30789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Confidence</a:t>
            </a:r>
          </a:p>
          <a:p>
            <a:pPr marL="457200" lvl="0" indent="-228600" rtl="0">
              <a:lnSpc>
                <a:spcPct val="100000"/>
              </a:lnSpc>
              <a:spcBef>
                <a:spcPts val="0"/>
              </a:spcBef>
            </a:pPr>
            <a:r>
              <a:rPr lang="en"/>
              <a:t>Sense of Optimism</a:t>
            </a:r>
          </a:p>
          <a:p>
            <a:pPr marL="457200" lvl="0" indent="-228600" rtl="0">
              <a:lnSpc>
                <a:spcPct val="100000"/>
              </a:lnSpc>
              <a:spcBef>
                <a:spcPts val="0"/>
              </a:spcBef>
            </a:pPr>
            <a:r>
              <a:rPr lang="en"/>
              <a:t>Happiness</a:t>
            </a:r>
          </a:p>
          <a:p>
            <a:pPr marL="457200" lvl="0" indent="-228600" rtl="0">
              <a:lnSpc>
                <a:spcPct val="100000"/>
              </a:lnSpc>
              <a:spcBef>
                <a:spcPts val="0"/>
              </a:spcBef>
            </a:pPr>
            <a:r>
              <a:rPr lang="en"/>
              <a:t>Organizational Prosperity</a:t>
            </a:r>
          </a:p>
          <a:p>
            <a:pPr marL="457200" lvl="0" indent="-228600" rtl="0">
              <a:lnSpc>
                <a:spcPct val="100000"/>
              </a:lnSpc>
              <a:spcBef>
                <a:spcPts val="0"/>
              </a:spcBef>
            </a:pPr>
            <a:r>
              <a:rPr lang="en"/>
              <a:t>Good Mental Health</a:t>
            </a:r>
          </a:p>
          <a:p>
            <a:pPr marL="457200" lvl="0" indent="-228600" rtl="0">
              <a:lnSpc>
                <a:spcPct val="100000"/>
              </a:lnSpc>
              <a:spcBef>
                <a:spcPts val="0"/>
              </a:spcBef>
            </a:pPr>
            <a:r>
              <a:rPr lang="en"/>
              <a:t>Benefits from negative feedback</a:t>
            </a:r>
          </a:p>
          <a:p>
            <a:pPr marL="457200" lvl="0" indent="-228600" rtl="0">
              <a:lnSpc>
                <a:spcPct val="100000"/>
              </a:lnSpc>
              <a:spcBef>
                <a:spcPts val="0"/>
              </a:spcBef>
            </a:pPr>
            <a:r>
              <a:rPr lang="en"/>
              <a:t>Career success</a:t>
            </a:r>
          </a:p>
          <a:p>
            <a:pPr marL="457200" lvl="0" indent="-228600" rtl="0">
              <a:lnSpc>
                <a:spcPct val="100000"/>
              </a:lnSpc>
              <a:spcBef>
                <a:spcPts val="0"/>
              </a:spcBef>
            </a:pPr>
            <a:r>
              <a:rPr lang="en"/>
              <a:t>Healthy relationships</a:t>
            </a:r>
          </a:p>
          <a:p>
            <a:pPr marL="457200" lvl="0" indent="-228600" rtl="0">
              <a:lnSpc>
                <a:spcPct val="100000"/>
              </a:lnSpc>
              <a:spcBef>
                <a:spcPts val="0"/>
              </a:spcBef>
            </a:pPr>
            <a:r>
              <a:rPr lang="en"/>
              <a:t>Being able to advocate for oneself</a:t>
            </a:r>
          </a:p>
          <a:p>
            <a:pPr marL="457200" lvl="0" indent="-228600">
              <a:lnSpc>
                <a:spcPct val="100000"/>
              </a:lnSpc>
              <a:spcBef>
                <a:spcPts val="0"/>
              </a:spcBef>
            </a:pPr>
            <a:r>
              <a:rPr lang="en"/>
              <a:t>Choices that reinforce high self esteem</a:t>
            </a:r>
          </a:p>
        </p:txBody>
      </p:sp>
      <p:pic>
        <p:nvPicPr>
          <p:cNvPr id="113" name="Shape 113"/>
          <p:cNvPicPr preferRelativeResize="0"/>
          <p:nvPr/>
        </p:nvPicPr>
        <p:blipFill>
          <a:blip r:embed="rId3">
            <a:alphaModFix/>
          </a:blip>
          <a:stretch>
            <a:fillRect/>
          </a:stretch>
        </p:blipFill>
        <p:spPr>
          <a:xfrm>
            <a:off x="4617299" y="1781699"/>
            <a:ext cx="4187299" cy="234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Potential Consequences of Low Self-Esteem</a:t>
            </a:r>
          </a:p>
        </p:txBody>
      </p:sp>
      <p:sp>
        <p:nvSpPr>
          <p:cNvPr id="119" name="Shape 119"/>
          <p:cNvSpPr txBox="1">
            <a:spLocks noGrp="1"/>
          </p:cNvSpPr>
          <p:nvPr>
            <p:ph type="body" idx="1"/>
          </p:nvPr>
        </p:nvSpPr>
        <p:spPr>
          <a:xfrm>
            <a:off x="387900" y="1489825"/>
            <a:ext cx="4616100" cy="3078900"/>
          </a:xfrm>
          <a:prstGeom prst="rect">
            <a:avLst/>
          </a:prstGeom>
        </p:spPr>
        <p:txBody>
          <a:bodyPr lIns="91425" tIns="91425" rIns="91425" bIns="91425" anchor="t" anchorCtr="0">
            <a:noAutofit/>
          </a:bodyPr>
          <a:lstStyle/>
          <a:p>
            <a:pPr marL="457200" lvl="0" indent="-228600" rtl="0">
              <a:lnSpc>
                <a:spcPct val="100000"/>
              </a:lnSpc>
              <a:spcBef>
                <a:spcPts val="0"/>
              </a:spcBef>
            </a:pPr>
            <a:r>
              <a:rPr lang="en"/>
              <a:t>Choices that reinforce low self-esteem</a:t>
            </a:r>
          </a:p>
          <a:p>
            <a:pPr marL="457200" lvl="0" indent="-228600" rtl="0">
              <a:lnSpc>
                <a:spcPct val="100000"/>
              </a:lnSpc>
              <a:spcBef>
                <a:spcPts val="0"/>
              </a:spcBef>
            </a:pPr>
            <a:r>
              <a:rPr lang="en"/>
              <a:t>Negative mental health</a:t>
            </a:r>
          </a:p>
          <a:p>
            <a:pPr marL="457200" lvl="0" indent="-228600" rtl="0">
              <a:lnSpc>
                <a:spcPct val="100000"/>
              </a:lnSpc>
              <a:spcBef>
                <a:spcPts val="0"/>
              </a:spcBef>
            </a:pPr>
            <a:r>
              <a:rPr lang="en"/>
              <a:t>Unable to advocate for oneself</a:t>
            </a:r>
          </a:p>
          <a:p>
            <a:pPr marL="457200" lvl="0" indent="-228600" rtl="0">
              <a:lnSpc>
                <a:spcPct val="100000"/>
              </a:lnSpc>
              <a:spcBef>
                <a:spcPts val="0"/>
              </a:spcBef>
            </a:pPr>
            <a:r>
              <a:rPr lang="en"/>
              <a:t>Unhealthy relationships</a:t>
            </a:r>
          </a:p>
          <a:p>
            <a:pPr marL="457200" lvl="0" indent="-228600" rtl="0">
              <a:lnSpc>
                <a:spcPct val="100000"/>
              </a:lnSpc>
              <a:spcBef>
                <a:spcPts val="0"/>
              </a:spcBef>
            </a:pPr>
            <a:r>
              <a:rPr lang="en"/>
              <a:t>Insecurity</a:t>
            </a:r>
          </a:p>
          <a:p>
            <a:pPr marL="457200" lvl="0" indent="-228600" rtl="0">
              <a:lnSpc>
                <a:spcPct val="100000"/>
              </a:lnSpc>
              <a:spcBef>
                <a:spcPts val="0"/>
              </a:spcBef>
            </a:pPr>
            <a:r>
              <a:rPr lang="en"/>
              <a:t>Unhappiness</a:t>
            </a:r>
          </a:p>
          <a:p>
            <a:pPr marL="457200" lvl="0" indent="-228600" rtl="0">
              <a:lnSpc>
                <a:spcPct val="100000"/>
              </a:lnSpc>
              <a:spcBef>
                <a:spcPts val="0"/>
              </a:spcBef>
            </a:pPr>
            <a:r>
              <a:rPr lang="en"/>
              <a:t>Depression</a:t>
            </a:r>
          </a:p>
          <a:p>
            <a:pPr marL="457200" lvl="0" indent="-228600" rtl="0">
              <a:lnSpc>
                <a:spcPct val="100000"/>
              </a:lnSpc>
              <a:spcBef>
                <a:spcPts val="0"/>
              </a:spcBef>
            </a:pPr>
            <a:r>
              <a:rPr lang="en"/>
              <a:t>Inner criticism</a:t>
            </a:r>
          </a:p>
          <a:p>
            <a:pPr marL="457200" lvl="0" indent="-228600" rtl="0">
              <a:lnSpc>
                <a:spcPct val="100000"/>
              </a:lnSpc>
              <a:spcBef>
                <a:spcPts val="0"/>
              </a:spcBef>
            </a:pPr>
            <a:r>
              <a:rPr lang="en" u="sng">
                <a:solidFill>
                  <a:schemeClr val="hlink"/>
                </a:solidFill>
                <a:hlinkClick r:id="rId3"/>
              </a:rPr>
              <a:t>http://enlightenmentportal.com/wp-content/uploads/2015/01/High-vs-Low-Self-Esteem-Final.jpg</a:t>
            </a:r>
            <a:r>
              <a:rPr lang="en"/>
              <a:t> </a:t>
            </a:r>
          </a:p>
        </p:txBody>
      </p:sp>
      <p:pic>
        <p:nvPicPr>
          <p:cNvPr id="120" name="Shape 120"/>
          <p:cNvPicPr preferRelativeResize="0"/>
          <p:nvPr/>
        </p:nvPicPr>
        <p:blipFill rotWithShape="1">
          <a:blip r:embed="rId4">
            <a:alphaModFix/>
          </a:blip>
          <a:srcRect l="17602" r="10226"/>
          <a:stretch/>
        </p:blipFill>
        <p:spPr>
          <a:xfrm>
            <a:off x="5045975" y="1668651"/>
            <a:ext cx="3752901" cy="2721249"/>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Application>Microsoft Macintosh PowerPoint</Application>
  <PresentationFormat>On-screen Show (16:9)</PresentationFormat>
  <Paragraphs>241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Roboto Slab</vt:lpstr>
      <vt:lpstr>Roboto</vt:lpstr>
      <vt:lpstr>marina</vt:lpstr>
      <vt:lpstr>Self Esteem &amp; Advocacy</vt:lpstr>
      <vt:lpstr>Self-Esteem </vt:lpstr>
      <vt:lpstr>Self-Esteem</vt:lpstr>
      <vt:lpstr>Factors Influencing Development of Self-esteem</vt:lpstr>
      <vt:lpstr>Other Factors Influencing Self Esteem</vt:lpstr>
      <vt:lpstr>Other Factors Influencing Self Esteem Contd</vt:lpstr>
      <vt:lpstr>Social Pressures </vt:lpstr>
      <vt:lpstr>Potential Consequences of High Self-Esteem</vt:lpstr>
      <vt:lpstr>Potential Consequences of Low Self-Esteem</vt:lpstr>
      <vt:lpstr>Tips on building self-esteem</vt:lpstr>
      <vt:lpstr>Self Esteem &amp; Self Advocacy </vt:lpstr>
      <vt:lpstr>Self-advocacy</vt:lpstr>
      <vt:lpstr>Self-advocacy </vt:lpstr>
      <vt:lpstr>Factors influencing one’s ability to self advocate</vt:lpstr>
      <vt:lpstr>Why is self-advocacy important for students</vt:lpstr>
      <vt:lpstr>PowerPoint Presentation</vt:lpstr>
      <vt:lpstr>What can we do as parents and professionals?</vt:lpstr>
      <vt:lpstr>Activity Resources</vt:lpstr>
      <vt:lpstr>Accessibility Offices</vt:lpstr>
      <vt:lpstr>References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Esteem &amp; Advocacy</dc:title>
  <cp:lastModifiedBy>Microsoft Office User</cp:lastModifiedBy>
  <cp:revision>1</cp:revision>
  <dcterms:modified xsi:type="dcterms:W3CDTF">2017-03-08T16:59:43Z</dcterms:modified>
</cp:coreProperties>
</file>