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7"/>
  </p:normalViewPr>
  <p:slideViewPr>
    <p:cSldViewPr snapToGrid="0" snapToObjects="1">
      <p:cViewPr varScale="1">
        <p:scale>
          <a:sx n="124" d="100"/>
          <a:sy n="124" d="100"/>
        </p:scale>
        <p:origin x="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www.AnxietyBC.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KF52txZvUsA&amp;t=58s" TargetMode="External"/><Relationship Id="rId4" Type="http://schemas.openxmlformats.org/officeDocument/2006/relationships/hyperlink" Target="https://www.youtube.com/watch?v=ar_W4jSzOlM" TargetMode="External"/><Relationship Id="rId5"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cA-laLpcLIw" TargetMode="External"/><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fcrc.albertahealthservices.ca/ces/" TargetMode="External"/><Relationship Id="rId4" Type="http://schemas.openxmlformats.org/officeDocument/2006/relationships/hyperlink" Target="https://sleepfoundation.org" TargetMode="External"/><Relationship Id="rId5" Type="http://schemas.openxmlformats.org/officeDocument/2006/relationships/hyperlink" Target="http://fcrc.albertahealthservices.ca/ces/sessions/files/2017-01-13-14-39-06-Jan-16-Sleep-101---handoutCompatibility-Mode.pdf" TargetMode="External"/><Relationship Id="rId6"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a:t>Sleep!</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spcBef>
                <a:spcPts val="0"/>
              </a:spcBef>
              <a:buNone/>
            </a:pPr>
            <a:r>
              <a:rPr lang="en"/>
              <a:t>By: Shelika Joshi &amp; Ashley Plumtree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Sleep: The (not so basic) Basics</a:t>
            </a:r>
          </a:p>
        </p:txBody>
      </p:sp>
      <p:sp>
        <p:nvSpPr>
          <p:cNvPr id="123" name="Shape 123"/>
          <p:cNvSpPr txBox="1">
            <a:spLocks noGrp="1"/>
          </p:cNvSpPr>
          <p:nvPr>
            <p:ph type="body" idx="1"/>
          </p:nvPr>
        </p:nvSpPr>
        <p:spPr>
          <a:xfrm>
            <a:off x="3238100" y="1255100"/>
            <a:ext cx="5518200" cy="3313500"/>
          </a:xfrm>
          <a:prstGeom prst="rect">
            <a:avLst/>
          </a:prstGeom>
        </p:spPr>
        <p:txBody>
          <a:bodyPr lIns="91425" tIns="91425" rIns="91425" bIns="91425" anchor="t" anchorCtr="0">
            <a:noAutofit/>
          </a:bodyPr>
          <a:lstStyle/>
          <a:p>
            <a:pPr marL="457200" lvl="0" indent="-317500" rtl="0">
              <a:spcBef>
                <a:spcPts val="0"/>
              </a:spcBef>
              <a:buSzPct val="100000"/>
            </a:pPr>
            <a:r>
              <a:rPr lang="en" sz="1400"/>
              <a:t>Reduce or eliminate caffeine (ex: vitamin water, sports drinks, frappuccinos and iced capps)</a:t>
            </a:r>
          </a:p>
          <a:p>
            <a:pPr marL="457200" lvl="0" indent="-317500" rtl="0">
              <a:spcBef>
                <a:spcPts val="0"/>
              </a:spcBef>
              <a:buSzPct val="100000"/>
            </a:pPr>
            <a:r>
              <a:rPr lang="en" sz="1400"/>
              <a:t>No hot showers and baths right before bed</a:t>
            </a:r>
          </a:p>
          <a:p>
            <a:pPr marL="457200" lvl="0" indent="-317500" rtl="0">
              <a:spcBef>
                <a:spcPts val="0"/>
              </a:spcBef>
              <a:buSzPct val="100000"/>
            </a:pPr>
            <a:r>
              <a:rPr lang="en" sz="1400"/>
              <a:t>Get daily exercise, but not right before bed</a:t>
            </a:r>
          </a:p>
          <a:p>
            <a:pPr marL="457200" lvl="0" indent="-317500" rtl="0">
              <a:spcBef>
                <a:spcPts val="0"/>
              </a:spcBef>
              <a:buSzPct val="100000"/>
            </a:pPr>
            <a:r>
              <a:rPr lang="en" sz="1400"/>
              <a:t>Do something relaxing before bed</a:t>
            </a:r>
          </a:p>
          <a:p>
            <a:pPr marL="457200" lvl="0" indent="-317500" rtl="0">
              <a:spcBef>
                <a:spcPts val="0"/>
              </a:spcBef>
              <a:buSzPct val="100000"/>
            </a:pPr>
            <a:r>
              <a:rPr lang="en" sz="1400"/>
              <a:t>Limit screen time at least 60 minutes (or more) before bed</a:t>
            </a:r>
          </a:p>
          <a:p>
            <a:pPr marL="457200" lvl="0" indent="-317500" rtl="0">
              <a:spcBef>
                <a:spcPts val="0"/>
              </a:spcBef>
              <a:buSzPct val="100000"/>
            </a:pPr>
            <a:r>
              <a:rPr lang="en" sz="1400"/>
              <a:t>Keep a regular daily schedule  </a:t>
            </a:r>
          </a:p>
          <a:p>
            <a:pPr marL="457200" lvl="0" indent="-317500" rtl="0">
              <a:spcBef>
                <a:spcPts val="0"/>
              </a:spcBef>
              <a:buSzPct val="100000"/>
            </a:pPr>
            <a:r>
              <a:rPr lang="en" sz="1400"/>
              <a:t>Improve sleep environment</a:t>
            </a:r>
          </a:p>
          <a:p>
            <a:pPr marL="914400" lvl="1" indent="-228600" rtl="0">
              <a:spcBef>
                <a:spcPts val="0"/>
              </a:spcBef>
            </a:pPr>
            <a:r>
              <a:rPr lang="en"/>
              <a:t>Keep room dark, reduce noise, keep cool room temperature, remove electronics from bedroom.</a:t>
            </a:r>
          </a:p>
          <a:p>
            <a:pPr marL="457200" lvl="0" indent="-317500" rtl="0">
              <a:spcBef>
                <a:spcPts val="0"/>
              </a:spcBef>
              <a:buSzPct val="100000"/>
            </a:pPr>
            <a:r>
              <a:rPr lang="en" sz="1400"/>
              <a:t>If child struggles with nightmares: tv, video games, etc can exasperate this</a:t>
            </a:r>
          </a:p>
          <a:p>
            <a:pPr marL="914400" lvl="1" indent="-228600" rtl="0">
              <a:spcBef>
                <a:spcPts val="0"/>
              </a:spcBef>
            </a:pPr>
            <a:r>
              <a:rPr lang="en"/>
              <a:t>If necessary, turn off the wifi at a certain time</a:t>
            </a:r>
          </a:p>
          <a:p>
            <a:pPr marL="457200" lvl="0" indent="-317500">
              <a:spcBef>
                <a:spcPts val="0"/>
              </a:spcBef>
              <a:buSzPct val="100000"/>
            </a:pPr>
            <a:r>
              <a:rPr lang="en" sz="1400"/>
              <a:t>Turn alarm clock around</a:t>
            </a:r>
          </a:p>
        </p:txBody>
      </p:sp>
      <p:pic>
        <p:nvPicPr>
          <p:cNvPr id="124" name="Shape 124"/>
          <p:cNvPicPr preferRelativeResize="0"/>
          <p:nvPr/>
        </p:nvPicPr>
        <p:blipFill>
          <a:blip r:embed="rId3">
            <a:alphaModFix/>
          </a:blip>
          <a:stretch>
            <a:fillRect/>
          </a:stretch>
        </p:blipFill>
        <p:spPr>
          <a:xfrm>
            <a:off x="163400" y="1814175"/>
            <a:ext cx="2933299" cy="19520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Sleep: The (not so basic) Basics</a:t>
            </a:r>
          </a:p>
        </p:txBody>
      </p:sp>
      <p:sp>
        <p:nvSpPr>
          <p:cNvPr id="130" name="Shape 13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It’s important to keep a regular sleep schedule even on weekends &amp; breaks (this can be difficult).</a:t>
            </a:r>
          </a:p>
          <a:p>
            <a:pPr marL="457200" lvl="0" indent="-228600" rtl="0">
              <a:spcBef>
                <a:spcPts val="0"/>
              </a:spcBef>
            </a:pPr>
            <a:r>
              <a:rPr lang="en"/>
              <a:t>If necessary, make small adjustments to bedtime and wake times on weekends</a:t>
            </a:r>
          </a:p>
          <a:p>
            <a:pPr marL="457200" lvl="0" indent="-228600" rtl="0">
              <a:spcBef>
                <a:spcPts val="0"/>
              </a:spcBef>
            </a:pPr>
            <a:r>
              <a:rPr lang="en"/>
              <a:t>Explain and set the sleep time schedule with kids during the day; use age appropriate language to explain why sleep hygiene is important</a:t>
            </a:r>
          </a:p>
          <a:p>
            <a:pPr lvl="0" algn="ctr" rtl="0">
              <a:spcBef>
                <a:spcPts val="0"/>
              </a:spcBef>
              <a:buNone/>
            </a:pPr>
            <a:r>
              <a:rPr lang="en" sz="3000"/>
              <a:t>BE CONSISTENT AND PERSISTENT</a:t>
            </a: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Naps!	</a:t>
            </a:r>
          </a:p>
        </p:txBody>
      </p:sp>
      <p:sp>
        <p:nvSpPr>
          <p:cNvPr id="136" name="Shape 136"/>
          <p:cNvSpPr txBox="1">
            <a:spLocks noGrp="1"/>
          </p:cNvSpPr>
          <p:nvPr>
            <p:ph type="body" idx="1"/>
          </p:nvPr>
        </p:nvSpPr>
        <p:spPr>
          <a:xfrm>
            <a:off x="387900" y="1489825"/>
            <a:ext cx="3978300" cy="3078900"/>
          </a:xfrm>
          <a:prstGeom prst="rect">
            <a:avLst/>
          </a:prstGeom>
        </p:spPr>
        <p:txBody>
          <a:bodyPr lIns="91425" tIns="91425" rIns="91425" bIns="91425" anchor="t" anchorCtr="0">
            <a:noAutofit/>
          </a:bodyPr>
          <a:lstStyle/>
          <a:p>
            <a:pPr marL="457200" lvl="0" indent="-228600" rtl="0">
              <a:spcBef>
                <a:spcPts val="0"/>
              </a:spcBef>
            </a:pPr>
            <a:r>
              <a:rPr lang="en"/>
              <a:t>After age 4, most developing children and adults no long require daytime naps</a:t>
            </a:r>
          </a:p>
          <a:p>
            <a:pPr marL="457200" lvl="0" indent="-228600">
              <a:spcBef>
                <a:spcPts val="0"/>
              </a:spcBef>
            </a:pPr>
            <a:r>
              <a:rPr lang="en"/>
              <a:t>Naps can disrupt sleep/awake cycles</a:t>
            </a:r>
          </a:p>
        </p:txBody>
      </p:sp>
      <p:pic>
        <p:nvPicPr>
          <p:cNvPr id="137" name="Shape 137"/>
          <p:cNvPicPr preferRelativeResize="0"/>
          <p:nvPr/>
        </p:nvPicPr>
        <p:blipFill rotWithShape="1">
          <a:blip r:embed="rId3">
            <a:alphaModFix/>
          </a:blip>
          <a:srcRect l="27682"/>
          <a:stretch/>
        </p:blipFill>
        <p:spPr>
          <a:xfrm>
            <a:off x="4919475" y="1010750"/>
            <a:ext cx="3978297" cy="3438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Identifying Sleep Problems	</a:t>
            </a:r>
          </a:p>
        </p:txBody>
      </p:sp>
      <p:sp>
        <p:nvSpPr>
          <p:cNvPr id="143" name="Shape 14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lgn="ctr" rtl="0">
              <a:spcBef>
                <a:spcPts val="0"/>
              </a:spcBef>
              <a:buNone/>
            </a:pPr>
            <a:r>
              <a:rPr lang="en"/>
              <a:t>Which areas do the sleep problems relate to:</a:t>
            </a:r>
          </a:p>
          <a:p>
            <a:pPr lvl="0" algn="ctr">
              <a:spcBef>
                <a:spcPts val="0"/>
              </a:spcBef>
              <a:buNone/>
            </a:pPr>
            <a:endParaRPr/>
          </a:p>
          <a:p>
            <a:pPr lvl="0">
              <a:spcBef>
                <a:spcPts val="0"/>
              </a:spcBef>
              <a:buNone/>
            </a:pPr>
            <a:r>
              <a:rPr lang="en" b="1"/>
              <a:t>Falling Asleep: </a:t>
            </a:r>
            <a:r>
              <a:rPr lang="en"/>
              <a:t>getting in bed, staying in bed, falling asleep</a:t>
            </a:r>
          </a:p>
          <a:p>
            <a:pPr lvl="0">
              <a:spcBef>
                <a:spcPts val="0"/>
              </a:spcBef>
              <a:buNone/>
            </a:pPr>
            <a:r>
              <a:rPr lang="en" b="1"/>
              <a:t>Staying Asleep: </a:t>
            </a:r>
            <a:r>
              <a:rPr lang="en"/>
              <a:t>night awakenings, nightmares, disorders of arousal, early waking</a:t>
            </a:r>
          </a:p>
          <a:p>
            <a:pPr lvl="0" algn="ctr">
              <a:spcBef>
                <a:spcPts val="0"/>
              </a:spcBef>
              <a:buNone/>
            </a:pPr>
            <a:r>
              <a:rPr lang="en" b="1"/>
              <a:t>Both??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Inviting Sleep	</a:t>
            </a:r>
          </a:p>
        </p:txBody>
      </p:sp>
      <p:sp>
        <p:nvSpPr>
          <p:cNvPr id="149" name="Shape 149"/>
          <p:cNvSpPr txBox="1">
            <a:spLocks noGrp="1"/>
          </p:cNvSpPr>
          <p:nvPr>
            <p:ph type="body" idx="1"/>
          </p:nvPr>
        </p:nvSpPr>
        <p:spPr>
          <a:xfrm>
            <a:off x="387900" y="1489825"/>
            <a:ext cx="8368200" cy="3543000"/>
          </a:xfrm>
          <a:prstGeom prst="rect">
            <a:avLst/>
          </a:prstGeom>
        </p:spPr>
        <p:txBody>
          <a:bodyPr lIns="91425" tIns="91425" rIns="91425" bIns="91425" anchor="t" anchorCtr="0">
            <a:noAutofit/>
          </a:bodyPr>
          <a:lstStyle/>
          <a:p>
            <a:pPr lvl="0">
              <a:spcBef>
                <a:spcPts val="0"/>
              </a:spcBef>
              <a:buNone/>
            </a:pPr>
            <a:r>
              <a:rPr lang="en"/>
              <a:t>You can’t control sleep, but there are certain things</a:t>
            </a:r>
            <a:br>
              <a:rPr lang="en"/>
            </a:br>
            <a:r>
              <a:rPr lang="en"/>
              <a:t> you can do to invite sleep!</a:t>
            </a:r>
          </a:p>
          <a:p>
            <a:pPr marL="457200" lvl="0" indent="-228600" rtl="0">
              <a:spcBef>
                <a:spcPts val="0"/>
              </a:spcBef>
            </a:pPr>
            <a:r>
              <a:rPr lang="en"/>
              <a:t>Have a bedtime routine</a:t>
            </a:r>
          </a:p>
          <a:p>
            <a:pPr marL="914400" lvl="1" indent="-228600" rtl="0">
              <a:spcBef>
                <a:spcPts val="0"/>
              </a:spcBef>
            </a:pPr>
            <a:r>
              <a:rPr lang="en"/>
              <a:t>Put electronics away early</a:t>
            </a:r>
          </a:p>
          <a:p>
            <a:pPr marL="914400" lvl="1" indent="-228600" rtl="0">
              <a:spcBef>
                <a:spcPts val="0"/>
              </a:spcBef>
            </a:pPr>
            <a:r>
              <a:rPr lang="en"/>
              <a:t>Can include brushing your teeth, brushing your hair, using the bathroom etc</a:t>
            </a:r>
          </a:p>
          <a:p>
            <a:pPr marL="457200" lvl="0" indent="-228600" rtl="0">
              <a:spcBef>
                <a:spcPts val="0"/>
              </a:spcBef>
            </a:pPr>
            <a:r>
              <a:rPr lang="en"/>
              <a:t>Stay calmly in bed to help invite sleep</a:t>
            </a:r>
          </a:p>
          <a:p>
            <a:pPr marL="914400" lvl="1" indent="-228600" rtl="0">
              <a:spcBef>
                <a:spcPts val="0"/>
              </a:spcBef>
            </a:pPr>
            <a:r>
              <a:rPr lang="en"/>
              <a:t>If you can’t relax, use calming activities to help relax yourself: deep breathing, counting sheep</a:t>
            </a:r>
          </a:p>
          <a:p>
            <a:pPr marL="457200" lvl="0" indent="-228600" rtl="0">
              <a:spcBef>
                <a:spcPts val="0"/>
              </a:spcBef>
            </a:pPr>
            <a:r>
              <a:rPr lang="en"/>
              <a:t>Bed should be used for sleeping</a:t>
            </a:r>
          </a:p>
          <a:p>
            <a:pPr marL="914400" lvl="1" indent="-228600">
              <a:spcBef>
                <a:spcPts val="0"/>
              </a:spcBef>
            </a:pPr>
            <a:r>
              <a:rPr lang="en"/>
              <a:t>This way an association with built in your brain between bed and sleeping</a:t>
            </a:r>
          </a:p>
        </p:txBody>
      </p:sp>
      <p:pic>
        <p:nvPicPr>
          <p:cNvPr id="150" name="Shape 150"/>
          <p:cNvPicPr preferRelativeResize="0"/>
          <p:nvPr/>
        </p:nvPicPr>
        <p:blipFill>
          <a:blip r:embed="rId3">
            <a:alphaModFix/>
          </a:blip>
          <a:stretch>
            <a:fillRect/>
          </a:stretch>
        </p:blipFill>
        <p:spPr>
          <a:xfrm>
            <a:off x="6594066" y="458025"/>
            <a:ext cx="2162024" cy="1844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Bedtime Routine</a:t>
            </a:r>
          </a:p>
        </p:txBody>
      </p:sp>
      <p:sp>
        <p:nvSpPr>
          <p:cNvPr id="156" name="Shape 15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A bedtime routine:</a:t>
            </a:r>
          </a:p>
          <a:p>
            <a:pPr marL="457200" lvl="0" indent="-228600" rtl="0">
              <a:spcBef>
                <a:spcPts val="0"/>
              </a:spcBef>
            </a:pPr>
            <a:r>
              <a:rPr lang="en"/>
              <a:t>Helps your body become calm and invites sleep</a:t>
            </a:r>
          </a:p>
          <a:p>
            <a:pPr marL="457200" lvl="0" indent="-228600" rtl="0">
              <a:spcBef>
                <a:spcPts val="0"/>
              </a:spcBef>
            </a:pPr>
            <a:r>
              <a:rPr lang="en"/>
              <a:t>Signals your body that it’s time to prepare for sleep</a:t>
            </a:r>
          </a:p>
          <a:p>
            <a:pPr marL="457200" lvl="0" indent="-228600" rtl="0">
              <a:spcBef>
                <a:spcPts val="0"/>
              </a:spcBef>
            </a:pPr>
            <a:r>
              <a:rPr lang="en"/>
              <a:t>Should be 30 minutes before bed</a:t>
            </a:r>
          </a:p>
          <a:p>
            <a:pPr marL="457200" lvl="0" indent="-228600" rtl="0">
              <a:spcBef>
                <a:spcPts val="0"/>
              </a:spcBef>
            </a:pPr>
            <a:r>
              <a:rPr lang="en"/>
              <a:t>Must be consistent</a:t>
            </a:r>
          </a:p>
          <a:p>
            <a:pPr marL="457200" lvl="0" indent="-228600">
              <a:spcBef>
                <a:spcPts val="0"/>
              </a:spcBef>
            </a:pPr>
            <a:r>
              <a:rPr lang="en"/>
              <a:t>Use calming activities such as brushing teeth, reading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Staying Calm in bed	</a:t>
            </a:r>
          </a:p>
        </p:txBody>
      </p:sp>
      <p:sp>
        <p:nvSpPr>
          <p:cNvPr id="162" name="Shape 162"/>
          <p:cNvSpPr txBox="1">
            <a:spLocks noGrp="1"/>
          </p:cNvSpPr>
          <p:nvPr>
            <p:ph type="body" idx="1"/>
          </p:nvPr>
        </p:nvSpPr>
        <p:spPr>
          <a:xfrm>
            <a:off x="387900" y="1489825"/>
            <a:ext cx="4342200" cy="3078900"/>
          </a:xfrm>
          <a:prstGeom prst="rect">
            <a:avLst/>
          </a:prstGeom>
        </p:spPr>
        <p:txBody>
          <a:bodyPr lIns="91425" tIns="91425" rIns="91425" bIns="91425" anchor="t" anchorCtr="0">
            <a:noAutofit/>
          </a:bodyPr>
          <a:lstStyle/>
          <a:p>
            <a:pPr lvl="0">
              <a:spcBef>
                <a:spcPts val="0"/>
              </a:spcBef>
              <a:buNone/>
            </a:pPr>
            <a:r>
              <a:rPr lang="en"/>
              <a:t>Use strategies to help relax and to stay calm in bed. </a:t>
            </a:r>
          </a:p>
          <a:p>
            <a:pPr marL="457200" lvl="0" indent="-228600" rtl="0">
              <a:spcBef>
                <a:spcPts val="0"/>
              </a:spcBef>
            </a:pPr>
            <a:r>
              <a:rPr lang="en"/>
              <a:t>Deep breathing</a:t>
            </a:r>
          </a:p>
          <a:p>
            <a:pPr marL="457200" lvl="0" indent="-228600" rtl="0">
              <a:spcBef>
                <a:spcPts val="0"/>
              </a:spcBef>
            </a:pPr>
            <a:r>
              <a:rPr lang="en"/>
              <a:t>Progressive Muscle Relaxation</a:t>
            </a:r>
          </a:p>
          <a:p>
            <a:pPr marL="457200" lvl="0" indent="-228600">
              <a:spcBef>
                <a:spcPts val="0"/>
              </a:spcBef>
            </a:pPr>
            <a:r>
              <a:rPr lang="en"/>
              <a:t>Guided imagery</a:t>
            </a:r>
          </a:p>
        </p:txBody>
      </p:sp>
      <p:pic>
        <p:nvPicPr>
          <p:cNvPr id="163" name="Shape 163"/>
          <p:cNvPicPr preferRelativeResize="0"/>
          <p:nvPr/>
        </p:nvPicPr>
        <p:blipFill rotWithShape="1">
          <a:blip r:embed="rId3">
            <a:alphaModFix/>
          </a:blip>
          <a:srcRect t="16079"/>
          <a:stretch/>
        </p:blipFill>
        <p:spPr>
          <a:xfrm>
            <a:off x="4875700" y="413462"/>
            <a:ext cx="3880399" cy="4316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Emotional and Behavioural Difficulties	</a:t>
            </a:r>
          </a:p>
        </p:txBody>
      </p:sp>
      <p:sp>
        <p:nvSpPr>
          <p:cNvPr id="169" name="Shape 16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Bedtime Anxiety:</a:t>
            </a:r>
          </a:p>
          <a:p>
            <a:pPr marL="457200" lvl="0" indent="-228600" rtl="0">
              <a:spcBef>
                <a:spcPts val="0"/>
              </a:spcBef>
            </a:pPr>
            <a:r>
              <a:rPr lang="en"/>
              <a:t>Bedtime is NOT an appropriate time to discuss worries</a:t>
            </a:r>
          </a:p>
          <a:p>
            <a:pPr marL="914400" lvl="1" indent="-228600" rtl="0">
              <a:spcBef>
                <a:spcPts val="0"/>
              </a:spcBef>
            </a:pPr>
            <a:r>
              <a:rPr lang="en"/>
              <a:t>Little action can be done at that time to change the event</a:t>
            </a:r>
          </a:p>
          <a:p>
            <a:pPr marL="914400" lvl="1" indent="-228600" rtl="0">
              <a:spcBef>
                <a:spcPts val="0"/>
              </a:spcBef>
            </a:pPr>
            <a:r>
              <a:rPr lang="en"/>
              <a:t>Can increase body dysregulation (eg. upset stomach, racing thoughts etc.)</a:t>
            </a:r>
          </a:p>
          <a:p>
            <a:pPr marL="914400" lvl="1" indent="-228600" rtl="0">
              <a:spcBef>
                <a:spcPts val="0"/>
              </a:spcBef>
            </a:pPr>
            <a:r>
              <a:rPr lang="en"/>
              <a:t>May unintentionally encourage child to hold worries in throughout the day</a:t>
            </a:r>
          </a:p>
          <a:p>
            <a:pPr marL="457200" lvl="0" indent="-228600">
              <a:spcBef>
                <a:spcPts val="0"/>
              </a:spcBef>
            </a:pPr>
            <a:r>
              <a:rPr lang="en"/>
              <a:t>Encourage the discussion and management of worries throughout the day as they arise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Emotional and Behavioural Difficulties	</a:t>
            </a:r>
          </a:p>
        </p:txBody>
      </p:sp>
      <p:sp>
        <p:nvSpPr>
          <p:cNvPr id="175" name="Shape 175"/>
          <p:cNvSpPr txBox="1">
            <a:spLocks noGrp="1"/>
          </p:cNvSpPr>
          <p:nvPr>
            <p:ph type="body" idx="1"/>
          </p:nvPr>
        </p:nvSpPr>
        <p:spPr>
          <a:xfrm>
            <a:off x="387900" y="1489825"/>
            <a:ext cx="5174100" cy="3078900"/>
          </a:xfrm>
          <a:prstGeom prst="rect">
            <a:avLst/>
          </a:prstGeom>
        </p:spPr>
        <p:txBody>
          <a:bodyPr lIns="91425" tIns="91425" rIns="91425" bIns="91425" anchor="t" anchorCtr="0">
            <a:noAutofit/>
          </a:bodyPr>
          <a:lstStyle/>
          <a:p>
            <a:pPr lvl="0">
              <a:spcBef>
                <a:spcPts val="0"/>
              </a:spcBef>
              <a:buNone/>
            </a:pPr>
            <a:r>
              <a:rPr lang="en" sz="1600"/>
              <a:t>Talk about worries during a different time of the day. Consider implementing a set time for worry discussion: </a:t>
            </a:r>
          </a:p>
          <a:p>
            <a:pPr marL="457200" lvl="0" indent="-330200" rtl="0">
              <a:spcBef>
                <a:spcPts val="0"/>
              </a:spcBef>
              <a:buSzPct val="100000"/>
            </a:pPr>
            <a:r>
              <a:rPr lang="en" sz="1600"/>
              <a:t>“Worry Time”</a:t>
            </a:r>
          </a:p>
          <a:p>
            <a:pPr marL="457200" lvl="0" indent="-330200" rtl="0">
              <a:spcBef>
                <a:spcPts val="0"/>
              </a:spcBef>
              <a:buSzPct val="100000"/>
            </a:pPr>
            <a:r>
              <a:rPr lang="en" sz="1600"/>
              <a:t>“Worry Box”</a:t>
            </a:r>
          </a:p>
          <a:p>
            <a:pPr lvl="0" rtl="0">
              <a:spcBef>
                <a:spcPts val="0"/>
              </a:spcBef>
              <a:buNone/>
            </a:pPr>
            <a:r>
              <a:rPr lang="en" sz="1600"/>
              <a:t>Teach and encourage healthy coping strategies to battle worries. </a:t>
            </a:r>
          </a:p>
          <a:p>
            <a:pPr lvl="0">
              <a:spcBef>
                <a:spcPts val="0"/>
              </a:spcBef>
              <a:buNone/>
            </a:pPr>
            <a:r>
              <a:rPr lang="en" sz="1600"/>
              <a:t>If worry and anxiety levels are impacting the child’s quality of life, then consider seeking mental health support.</a:t>
            </a:r>
          </a:p>
        </p:txBody>
      </p:sp>
      <p:sp>
        <p:nvSpPr>
          <p:cNvPr id="176" name="Shape 176"/>
          <p:cNvSpPr txBox="1"/>
          <p:nvPr/>
        </p:nvSpPr>
        <p:spPr>
          <a:xfrm>
            <a:off x="5869475" y="1981125"/>
            <a:ext cx="2547000" cy="19443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a:solidFill>
                  <a:srgbClr val="FFFFFF"/>
                </a:solidFill>
              </a:rPr>
              <a:t>For Anxiety Resources visit:</a:t>
            </a:r>
          </a:p>
          <a:p>
            <a:pPr lvl="0" algn="ctr">
              <a:spcBef>
                <a:spcPts val="0"/>
              </a:spcBef>
              <a:buNone/>
            </a:pPr>
            <a:r>
              <a:rPr lang="en" u="sng">
                <a:solidFill>
                  <a:srgbClr val="FFFFFF"/>
                </a:solidFill>
                <a:hlinkClick r:id="rId3"/>
              </a:rPr>
              <a:t>www.AnxietyBC.com</a:t>
            </a:r>
            <a:r>
              <a:rPr lang="en">
                <a:solidFill>
                  <a:srgbClr val="FFFFFF"/>
                </a:solidFill>
              </a:rPr>
              <a:t> </a:t>
            </a:r>
          </a:p>
          <a:p>
            <a:pPr lvl="0" algn="ctr">
              <a:spcBef>
                <a:spcPts val="0"/>
              </a:spcBef>
              <a:buNone/>
            </a:pPr>
            <a:endParaRPr>
              <a:solidFill>
                <a:srgbClr val="FFFFFF"/>
              </a:solidFill>
            </a:endParaRPr>
          </a:p>
          <a:p>
            <a:pPr lvl="0" algn="ctr">
              <a:spcBef>
                <a:spcPts val="0"/>
              </a:spcBef>
              <a:buNone/>
            </a:pPr>
            <a:r>
              <a:rPr lang="en">
                <a:solidFill>
                  <a:srgbClr val="FFFFFF"/>
                </a:solidFill>
              </a:rPr>
              <a:t>Or</a:t>
            </a:r>
          </a:p>
          <a:p>
            <a:pPr lvl="0" algn="ctr">
              <a:spcBef>
                <a:spcPts val="0"/>
              </a:spcBef>
              <a:buNone/>
            </a:pPr>
            <a:endParaRPr>
              <a:solidFill>
                <a:srgbClr val="FFFFFF"/>
              </a:solidFill>
            </a:endParaRPr>
          </a:p>
          <a:p>
            <a:pPr lvl="0" algn="ctr" rtl="0">
              <a:spcBef>
                <a:spcPts val="0"/>
              </a:spcBef>
              <a:buNone/>
            </a:pPr>
            <a:r>
              <a:rPr lang="en" b="1">
                <a:solidFill>
                  <a:srgbClr val="FFFFFF"/>
                </a:solidFill>
              </a:rPr>
              <a:t>MindShift </a:t>
            </a:r>
            <a:r>
              <a:rPr lang="en">
                <a:solidFill>
                  <a:srgbClr val="FFFFFF"/>
                </a:solidFill>
              </a:rPr>
              <a:t>mobile app </a:t>
            </a:r>
          </a:p>
          <a:p>
            <a:pPr lvl="0" algn="ctr">
              <a:spcBef>
                <a:spcPts val="0"/>
              </a:spcBef>
              <a:buNone/>
            </a:pPr>
            <a:r>
              <a:rPr lang="en">
                <a:solidFill>
                  <a:srgbClr val="FFFFFF"/>
                </a:solidFill>
              </a:rPr>
              <a:t>For more coping strategies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Guided Imagery </a:t>
            </a:r>
          </a:p>
        </p:txBody>
      </p:sp>
      <p:sp>
        <p:nvSpPr>
          <p:cNvPr id="182" name="Shape 182"/>
          <p:cNvSpPr txBox="1">
            <a:spLocks noGrp="1"/>
          </p:cNvSpPr>
          <p:nvPr>
            <p:ph type="body" idx="1"/>
          </p:nvPr>
        </p:nvSpPr>
        <p:spPr>
          <a:xfrm>
            <a:off x="387900" y="1489825"/>
            <a:ext cx="4975800" cy="3078900"/>
          </a:xfrm>
          <a:prstGeom prst="rect">
            <a:avLst/>
          </a:prstGeom>
        </p:spPr>
        <p:txBody>
          <a:bodyPr lIns="91425" tIns="91425" rIns="91425" bIns="91425" anchor="t" anchorCtr="0">
            <a:noAutofit/>
          </a:bodyPr>
          <a:lstStyle/>
          <a:p>
            <a:pPr marL="457200" lvl="0" indent="-228600" rtl="0">
              <a:spcBef>
                <a:spcPts val="0"/>
              </a:spcBef>
            </a:pPr>
            <a:r>
              <a:rPr lang="en"/>
              <a:t>Guided Imagery is like a story that guides your mind and body towards a more relaxed state</a:t>
            </a:r>
          </a:p>
          <a:p>
            <a:pPr marL="457200" lvl="0" indent="-228600" rtl="0">
              <a:spcBef>
                <a:spcPts val="0"/>
              </a:spcBef>
            </a:pPr>
            <a:r>
              <a:rPr lang="en"/>
              <a:t>Magic Bubbles: Guided Relaxation for Kids- </a:t>
            </a:r>
            <a:r>
              <a:rPr lang="en" u="sng">
                <a:solidFill>
                  <a:schemeClr val="hlink"/>
                </a:solidFill>
                <a:hlinkClick r:id="rId3"/>
              </a:rPr>
              <a:t>https://www.youtube.com/watch?v=KF52txZvUsA&amp;t=58s</a:t>
            </a:r>
          </a:p>
          <a:p>
            <a:pPr marL="457200" lvl="0" indent="-228600" rtl="0">
              <a:spcBef>
                <a:spcPts val="0"/>
              </a:spcBef>
            </a:pPr>
            <a:r>
              <a:rPr lang="en"/>
              <a:t>Ocean Escape: Guided Relaxation and imagery- </a:t>
            </a:r>
            <a:r>
              <a:rPr lang="en" u="sng">
                <a:solidFill>
                  <a:schemeClr val="hlink"/>
                </a:solidFill>
                <a:hlinkClick r:id="rId4"/>
              </a:rPr>
              <a:t>https://www.youtube.com/watch?v=ar_W4jSzOlM</a:t>
            </a:r>
          </a:p>
          <a:p>
            <a:pPr lvl="0">
              <a:spcBef>
                <a:spcPts val="0"/>
              </a:spcBef>
              <a:buNone/>
            </a:pPr>
            <a:endParaRPr/>
          </a:p>
        </p:txBody>
      </p:sp>
      <p:pic>
        <p:nvPicPr>
          <p:cNvPr id="183" name="Shape 183"/>
          <p:cNvPicPr preferRelativeResize="0"/>
          <p:nvPr/>
        </p:nvPicPr>
        <p:blipFill>
          <a:blip r:embed="rId5">
            <a:alphaModFix/>
          </a:blip>
          <a:stretch>
            <a:fillRect/>
          </a:stretch>
        </p:blipFill>
        <p:spPr>
          <a:xfrm>
            <a:off x="5451124" y="1620525"/>
            <a:ext cx="3369474" cy="223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80750" y="738300"/>
            <a:ext cx="8222100" cy="3617700"/>
          </a:xfrm>
          <a:prstGeom prst="rect">
            <a:avLst/>
          </a:prstGeom>
        </p:spPr>
        <p:txBody>
          <a:bodyPr lIns="91425" tIns="91425" rIns="91425" bIns="91425" anchor="ctr" anchorCtr="0">
            <a:noAutofit/>
          </a:bodyPr>
          <a:lstStyle/>
          <a:p>
            <a:pPr lvl="0" algn="l" rtl="0">
              <a:spcBef>
                <a:spcPts val="0"/>
              </a:spcBef>
              <a:buNone/>
            </a:pPr>
            <a:r>
              <a:rPr lang="en" sz="2000"/>
              <a:t>The information from this presentation has been referenced from the Community Education Services presentation titled “Sleep 101” by:</a:t>
            </a:r>
            <a:br>
              <a:rPr lang="en" sz="2000"/>
            </a:br>
            <a:r>
              <a:rPr lang="en" sz="2000"/>
              <a:t> </a:t>
            </a:r>
            <a:br>
              <a:rPr lang="en" sz="2000"/>
            </a:br>
            <a:r>
              <a:rPr lang="en" sz="2000">
                <a:solidFill>
                  <a:schemeClr val="accent5"/>
                </a:solidFill>
              </a:rPr>
              <a:t>Dr. Laurel Korotana, R. Psyc., Neurosciences and Sleep Clinics</a:t>
            </a:r>
          </a:p>
          <a:p>
            <a:pPr lvl="0" algn="l">
              <a:spcBef>
                <a:spcPts val="0"/>
              </a:spcBef>
              <a:buNone/>
            </a:pPr>
            <a:r>
              <a:rPr lang="en" sz="2000">
                <a:solidFill>
                  <a:schemeClr val="accent5"/>
                </a:solidFill>
              </a:rPr>
              <a:t/>
            </a:r>
            <a:br>
              <a:rPr lang="en" sz="2000">
                <a:solidFill>
                  <a:schemeClr val="accent5"/>
                </a:solidFill>
              </a:rPr>
            </a:br>
            <a:r>
              <a:rPr lang="en" sz="2000">
                <a:solidFill>
                  <a:schemeClr val="accent5"/>
                </a:solidFill>
              </a:rPr>
              <a:t>Dr. Celine Koryzma, R.Psyc., Pediatric Centre for Weight and Health</a:t>
            </a:r>
            <a:r>
              <a:rPr lang="en" sz="2000"/>
              <a:t/>
            </a:r>
            <a:br>
              <a:rPr lang="en" sz="2000"/>
            </a:br>
            <a:endParaRPr lang="en"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Emotional and Behavioural Difficulties	</a:t>
            </a:r>
          </a:p>
        </p:txBody>
      </p:sp>
      <p:sp>
        <p:nvSpPr>
          <p:cNvPr id="189" name="Shape 18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pPr>
            <a:r>
              <a:rPr lang="en"/>
              <a:t>Leaving the bedroom after bedtime:</a:t>
            </a:r>
          </a:p>
          <a:p>
            <a:pPr marL="914400" lvl="1" indent="-228600" rtl="0">
              <a:spcBef>
                <a:spcPts val="0"/>
              </a:spcBef>
            </a:pPr>
            <a:r>
              <a:rPr lang="en"/>
              <a:t>Strategy: “Bedtime pass system” </a:t>
            </a:r>
          </a:p>
          <a:p>
            <a:pPr marL="1371600" lvl="2" indent="-228600" rtl="0">
              <a:spcBef>
                <a:spcPts val="0"/>
              </a:spcBef>
            </a:pPr>
            <a:r>
              <a:rPr lang="en"/>
              <a:t>3 passes: can use them OR turn them in the next morning for a small reward (sticker, etc.). Once you run out, that’s it. Implementation gauged to your situation. Have reasonable expectations</a:t>
            </a:r>
          </a:p>
          <a:p>
            <a:pPr marL="457200" lvl="0" indent="-228600" rtl="0">
              <a:spcBef>
                <a:spcPts val="0"/>
              </a:spcBef>
            </a:pPr>
            <a:r>
              <a:rPr lang="en"/>
              <a:t>Calling for parents after bedtime:</a:t>
            </a:r>
          </a:p>
          <a:p>
            <a:pPr marL="914400" lvl="1" indent="-228600" rtl="0">
              <a:spcBef>
                <a:spcPts val="0"/>
              </a:spcBef>
            </a:pPr>
            <a:r>
              <a:rPr lang="en"/>
              <a:t>Strategy: “Parental checking system”</a:t>
            </a:r>
          </a:p>
          <a:p>
            <a:pPr marL="1371600" lvl="2" indent="-228600" rtl="0">
              <a:spcBef>
                <a:spcPts val="0"/>
              </a:spcBef>
            </a:pPr>
            <a:r>
              <a:rPr lang="en"/>
              <a:t>Don’t respond to the calls. Check in increments: every 5 minutes, then 7, then 10, 12, 15, etc. Quick and neutral check in</a:t>
            </a:r>
          </a:p>
          <a:p>
            <a:pPr marL="1371600" lvl="2" indent="-228600" rtl="0">
              <a:spcBef>
                <a:spcPts val="0"/>
              </a:spcBef>
            </a:pPr>
            <a:r>
              <a:rPr lang="en"/>
              <a:t>If the child leaves the room, reduce the interactions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The bed is for sleeping!</a:t>
            </a:r>
          </a:p>
        </p:txBody>
      </p:sp>
      <p:sp>
        <p:nvSpPr>
          <p:cNvPr id="195" name="Shape 195"/>
          <p:cNvSpPr txBox="1">
            <a:spLocks noGrp="1"/>
          </p:cNvSpPr>
          <p:nvPr>
            <p:ph type="body" idx="1"/>
          </p:nvPr>
        </p:nvSpPr>
        <p:spPr>
          <a:xfrm>
            <a:off x="387900" y="1489825"/>
            <a:ext cx="3928800" cy="3389100"/>
          </a:xfrm>
          <a:prstGeom prst="rect">
            <a:avLst/>
          </a:prstGeom>
        </p:spPr>
        <p:txBody>
          <a:bodyPr lIns="91425" tIns="91425" rIns="91425" bIns="91425" anchor="t" anchorCtr="0">
            <a:noAutofit/>
          </a:bodyPr>
          <a:lstStyle/>
          <a:p>
            <a:pPr marL="457200" lvl="0" indent="-228600" rtl="0">
              <a:spcBef>
                <a:spcPts val="0"/>
              </a:spcBef>
            </a:pPr>
            <a:r>
              <a:rPr lang="en"/>
              <a:t>Try to train your brain to learn that </a:t>
            </a:r>
            <a:r>
              <a:rPr lang="en" b="1" i="1"/>
              <a:t>being in bed = falling asleep!</a:t>
            </a:r>
          </a:p>
          <a:p>
            <a:pPr marL="457200" lvl="0" indent="-228600" rtl="0">
              <a:spcBef>
                <a:spcPts val="0"/>
              </a:spcBef>
            </a:pPr>
            <a:r>
              <a:rPr lang="en"/>
              <a:t>Avoid non-sleep activities in bed such as:</a:t>
            </a:r>
          </a:p>
          <a:p>
            <a:pPr marL="914400" lvl="1" indent="-228600" rtl="0">
              <a:spcBef>
                <a:spcPts val="0"/>
              </a:spcBef>
            </a:pPr>
            <a:r>
              <a:rPr lang="en"/>
              <a:t>Homework</a:t>
            </a:r>
          </a:p>
          <a:p>
            <a:pPr marL="914400" lvl="1" indent="-228600" rtl="0">
              <a:spcBef>
                <a:spcPts val="0"/>
              </a:spcBef>
            </a:pPr>
            <a:r>
              <a:rPr lang="en"/>
              <a:t>Playing</a:t>
            </a:r>
          </a:p>
          <a:p>
            <a:pPr marL="914400" lvl="1" indent="-228600" rtl="0">
              <a:spcBef>
                <a:spcPts val="0"/>
              </a:spcBef>
            </a:pPr>
            <a:r>
              <a:rPr lang="en"/>
              <a:t>Video games</a:t>
            </a:r>
          </a:p>
          <a:p>
            <a:pPr marL="914400" lvl="1" indent="-228600">
              <a:spcBef>
                <a:spcPts val="0"/>
              </a:spcBef>
            </a:pPr>
            <a:r>
              <a:rPr lang="en"/>
              <a:t>Television</a:t>
            </a:r>
          </a:p>
          <a:p>
            <a:pPr lvl="0">
              <a:spcBef>
                <a:spcPts val="0"/>
              </a:spcBef>
              <a:buNone/>
            </a:pPr>
            <a:endParaRPr/>
          </a:p>
        </p:txBody>
      </p:sp>
      <p:pic>
        <p:nvPicPr>
          <p:cNvPr id="196" name="Shape 196"/>
          <p:cNvPicPr preferRelativeResize="0"/>
          <p:nvPr/>
        </p:nvPicPr>
        <p:blipFill>
          <a:blip r:embed="rId3">
            <a:alphaModFix/>
          </a:blip>
          <a:stretch>
            <a:fillRect/>
          </a:stretch>
        </p:blipFill>
        <p:spPr>
          <a:xfrm>
            <a:off x="4399050" y="1605962"/>
            <a:ext cx="4280650" cy="2846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The bed is for sleeping!</a:t>
            </a:r>
          </a:p>
        </p:txBody>
      </p:sp>
      <p:sp>
        <p:nvSpPr>
          <p:cNvPr id="202" name="Shape 202"/>
          <p:cNvSpPr txBox="1">
            <a:spLocks noGrp="1"/>
          </p:cNvSpPr>
          <p:nvPr>
            <p:ph type="body" idx="1"/>
          </p:nvPr>
        </p:nvSpPr>
        <p:spPr>
          <a:xfrm>
            <a:off x="498650" y="1502125"/>
            <a:ext cx="4005000" cy="3346200"/>
          </a:xfrm>
          <a:prstGeom prst="rect">
            <a:avLst/>
          </a:prstGeom>
        </p:spPr>
        <p:txBody>
          <a:bodyPr lIns="91425" tIns="91425" rIns="91425" bIns="91425" anchor="t" anchorCtr="0">
            <a:noAutofit/>
          </a:bodyPr>
          <a:lstStyle/>
          <a:p>
            <a:pPr lvl="0">
              <a:spcBef>
                <a:spcPts val="0"/>
              </a:spcBef>
              <a:buNone/>
            </a:pPr>
            <a:r>
              <a:rPr lang="en" sz="1600"/>
              <a:t>If in bed for more than 30mins and can’t fall asleep, consider allowing limited activities out of bed:</a:t>
            </a:r>
          </a:p>
          <a:p>
            <a:pPr lvl="0">
              <a:spcBef>
                <a:spcPts val="0"/>
              </a:spcBef>
              <a:buNone/>
            </a:pPr>
            <a:r>
              <a:rPr lang="en" sz="1600" i="1"/>
              <a:t>Read, color, something relaxing</a:t>
            </a:r>
          </a:p>
          <a:p>
            <a:pPr lvl="0">
              <a:spcBef>
                <a:spcPts val="0"/>
              </a:spcBef>
              <a:buNone/>
            </a:pPr>
            <a:r>
              <a:rPr lang="en" sz="1600"/>
              <a:t>Too much time in bed, struggling to fall asleep can create an association between </a:t>
            </a:r>
            <a:r>
              <a:rPr lang="en" sz="1600" b="1"/>
              <a:t>bed and frustration</a:t>
            </a:r>
            <a:r>
              <a:rPr lang="en" sz="1600"/>
              <a:t>. </a:t>
            </a:r>
          </a:p>
          <a:p>
            <a:pPr lvl="0">
              <a:spcBef>
                <a:spcPts val="0"/>
              </a:spcBef>
              <a:buNone/>
            </a:pPr>
            <a:r>
              <a:rPr lang="en" sz="1600"/>
              <a:t>Allow sleep pressure to build: maybe going to be too early? </a:t>
            </a:r>
          </a:p>
        </p:txBody>
      </p:sp>
      <p:pic>
        <p:nvPicPr>
          <p:cNvPr id="203" name="Shape 203"/>
          <p:cNvPicPr preferRelativeResize="0"/>
          <p:nvPr/>
        </p:nvPicPr>
        <p:blipFill rotWithShape="1">
          <a:blip r:embed="rId3">
            <a:alphaModFix/>
          </a:blip>
          <a:srcRect b="11000"/>
          <a:stretch/>
        </p:blipFill>
        <p:spPr>
          <a:xfrm>
            <a:off x="4656050" y="1801050"/>
            <a:ext cx="4335550" cy="20258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Building Sleep Pressure	</a:t>
            </a:r>
          </a:p>
        </p:txBody>
      </p:sp>
      <p:sp>
        <p:nvSpPr>
          <p:cNvPr id="209" name="Shape 209"/>
          <p:cNvSpPr txBox="1">
            <a:spLocks noGrp="1"/>
          </p:cNvSpPr>
          <p:nvPr>
            <p:ph type="body" idx="1"/>
          </p:nvPr>
        </p:nvSpPr>
        <p:spPr>
          <a:xfrm>
            <a:off x="387900" y="1489825"/>
            <a:ext cx="4915500" cy="3078900"/>
          </a:xfrm>
          <a:prstGeom prst="rect">
            <a:avLst/>
          </a:prstGeom>
        </p:spPr>
        <p:txBody>
          <a:bodyPr lIns="91425" tIns="91425" rIns="91425" bIns="91425" anchor="t" anchorCtr="0">
            <a:noAutofit/>
          </a:bodyPr>
          <a:lstStyle/>
          <a:p>
            <a:pPr lvl="0">
              <a:spcBef>
                <a:spcPts val="0"/>
              </a:spcBef>
              <a:buNone/>
            </a:pPr>
            <a:r>
              <a:rPr lang="en" sz="1600"/>
              <a:t>Consider adjusting bedtime to a time when the child naturally falls asleep (within reason).</a:t>
            </a:r>
          </a:p>
          <a:p>
            <a:pPr marL="457200" lvl="0" indent="-330200" rtl="0">
              <a:spcBef>
                <a:spcPts val="0"/>
              </a:spcBef>
              <a:buSzPct val="100000"/>
            </a:pPr>
            <a:r>
              <a:rPr lang="en" sz="1600"/>
              <a:t>If this is successful, make the time earlier by 10-15 minutes. Allow this routine to work, then reduce again, until desired time is reached</a:t>
            </a:r>
          </a:p>
          <a:p>
            <a:pPr marL="457200" lvl="0" indent="-330200" rtl="0">
              <a:spcBef>
                <a:spcPts val="0"/>
              </a:spcBef>
              <a:buSzPct val="100000"/>
            </a:pPr>
            <a:r>
              <a:rPr lang="en" sz="1600"/>
              <a:t>Keep wake time consistent</a:t>
            </a:r>
          </a:p>
          <a:p>
            <a:pPr marL="457200" lvl="0" indent="-330200" rtl="0">
              <a:spcBef>
                <a:spcPts val="0"/>
              </a:spcBef>
              <a:buSzPct val="100000"/>
            </a:pPr>
            <a:r>
              <a:rPr lang="en" sz="1600"/>
              <a:t>Avoid daytime napping</a:t>
            </a:r>
          </a:p>
          <a:p>
            <a:pPr lvl="0">
              <a:spcBef>
                <a:spcPts val="0"/>
              </a:spcBef>
              <a:buNone/>
            </a:pPr>
            <a:endParaRPr sz="1600"/>
          </a:p>
          <a:p>
            <a:pPr lvl="0">
              <a:spcBef>
                <a:spcPts val="0"/>
              </a:spcBef>
              <a:buNone/>
            </a:pPr>
            <a:endParaRPr/>
          </a:p>
        </p:txBody>
      </p:sp>
      <p:pic>
        <p:nvPicPr>
          <p:cNvPr id="210" name="Shape 210"/>
          <p:cNvPicPr preferRelativeResize="0"/>
          <p:nvPr/>
        </p:nvPicPr>
        <p:blipFill>
          <a:blip r:embed="rId3">
            <a:alphaModFix/>
          </a:blip>
          <a:stretch>
            <a:fillRect/>
          </a:stretch>
        </p:blipFill>
        <p:spPr>
          <a:xfrm>
            <a:off x="5845147" y="1489824"/>
            <a:ext cx="2625799" cy="28254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Night Awakenings	</a:t>
            </a:r>
          </a:p>
        </p:txBody>
      </p:sp>
      <p:sp>
        <p:nvSpPr>
          <p:cNvPr id="216" name="Shape 216"/>
          <p:cNvSpPr txBox="1">
            <a:spLocks noGrp="1"/>
          </p:cNvSpPr>
          <p:nvPr>
            <p:ph type="body" idx="1"/>
          </p:nvPr>
        </p:nvSpPr>
        <p:spPr>
          <a:xfrm>
            <a:off x="387900" y="1489825"/>
            <a:ext cx="4656300" cy="3078900"/>
          </a:xfrm>
          <a:prstGeom prst="rect">
            <a:avLst/>
          </a:prstGeom>
        </p:spPr>
        <p:txBody>
          <a:bodyPr lIns="91425" tIns="91425" rIns="91425" bIns="91425" anchor="t" anchorCtr="0">
            <a:noAutofit/>
          </a:bodyPr>
          <a:lstStyle/>
          <a:p>
            <a:pPr marL="457200" lvl="0" indent="-228600" rtl="0">
              <a:spcBef>
                <a:spcPts val="0"/>
              </a:spcBef>
            </a:pPr>
            <a:r>
              <a:rPr lang="en"/>
              <a:t>Waking up a few times during the night is NORMAL</a:t>
            </a:r>
          </a:p>
          <a:p>
            <a:pPr marL="914400" lvl="1" indent="-228600" rtl="0">
              <a:spcBef>
                <a:spcPts val="0"/>
              </a:spcBef>
            </a:pPr>
            <a:r>
              <a:rPr lang="en"/>
              <a:t>Waking up and not being able to fall back asleep is a problem</a:t>
            </a:r>
          </a:p>
          <a:p>
            <a:pPr lvl="0" rtl="0">
              <a:spcBef>
                <a:spcPts val="0"/>
              </a:spcBef>
              <a:buNone/>
            </a:pPr>
            <a:r>
              <a:rPr lang="en"/>
              <a:t>Does anyone here wake up frequently through the night?</a:t>
            </a:r>
          </a:p>
          <a:p>
            <a:pPr lvl="0" rtl="0">
              <a:spcBef>
                <a:spcPts val="0"/>
              </a:spcBef>
              <a:buNone/>
            </a:pPr>
            <a:r>
              <a:rPr lang="en"/>
              <a:t>Do they need something special in their room so that they can fall asleep (Teddy bear, night light, etc.)?</a:t>
            </a:r>
          </a:p>
          <a:p>
            <a:pPr lvl="0">
              <a:spcBef>
                <a:spcPts val="0"/>
              </a:spcBef>
              <a:buNone/>
            </a:pPr>
            <a:endParaRPr/>
          </a:p>
          <a:p>
            <a:pPr lvl="0">
              <a:spcBef>
                <a:spcPts val="0"/>
              </a:spcBef>
              <a:buNone/>
            </a:pPr>
            <a:endParaRPr/>
          </a:p>
        </p:txBody>
      </p:sp>
      <p:pic>
        <p:nvPicPr>
          <p:cNvPr id="217" name="Shape 217"/>
          <p:cNvPicPr preferRelativeResize="0"/>
          <p:nvPr/>
        </p:nvPicPr>
        <p:blipFill rotWithShape="1">
          <a:blip r:embed="rId3">
            <a:alphaModFix/>
          </a:blip>
          <a:srcRect l="22025" r="11129"/>
          <a:stretch/>
        </p:blipFill>
        <p:spPr>
          <a:xfrm>
            <a:off x="5174712" y="1300850"/>
            <a:ext cx="3474961" cy="3456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Night Awakenings	</a:t>
            </a:r>
          </a:p>
        </p:txBody>
      </p:sp>
      <p:sp>
        <p:nvSpPr>
          <p:cNvPr id="223" name="Shape 223"/>
          <p:cNvSpPr txBox="1">
            <a:spLocks noGrp="1"/>
          </p:cNvSpPr>
          <p:nvPr>
            <p:ph type="body" idx="1"/>
          </p:nvPr>
        </p:nvSpPr>
        <p:spPr>
          <a:xfrm>
            <a:off x="387900" y="1365299"/>
            <a:ext cx="8368200" cy="3078900"/>
          </a:xfrm>
          <a:prstGeom prst="rect">
            <a:avLst/>
          </a:prstGeom>
        </p:spPr>
        <p:txBody>
          <a:bodyPr lIns="91425" tIns="91425" rIns="91425" bIns="91425" anchor="t" anchorCtr="0">
            <a:noAutofit/>
          </a:bodyPr>
          <a:lstStyle/>
          <a:p>
            <a:pPr marL="457200" lvl="0" indent="-355600" rtl="0">
              <a:spcBef>
                <a:spcPts val="0"/>
              </a:spcBef>
              <a:buSzPct val="100000"/>
            </a:pPr>
            <a:r>
              <a:rPr lang="en" sz="2000"/>
              <a:t>Most people go through 4-6 sleep cycles a night, thats potential for 4-6 awakenings each night!</a:t>
            </a:r>
          </a:p>
          <a:p>
            <a:pPr marL="457200" lvl="0" indent="-355600" rtl="0">
              <a:spcBef>
                <a:spcPts val="0"/>
              </a:spcBef>
              <a:buSzPct val="100000"/>
            </a:pPr>
            <a:r>
              <a:rPr lang="en" sz="2000"/>
              <a:t>Problem occurs when child is unable to fall back asleep on their own</a:t>
            </a:r>
          </a:p>
          <a:p>
            <a:pPr marL="914400" lvl="1" indent="-355600" rtl="0">
              <a:spcBef>
                <a:spcPts val="0"/>
              </a:spcBef>
              <a:buSzPct val="100000"/>
            </a:pPr>
            <a:r>
              <a:rPr lang="en" sz="2000"/>
              <a:t>Risk Factors:</a:t>
            </a:r>
          </a:p>
          <a:p>
            <a:pPr marL="1371600" lvl="2" indent="-355600" rtl="0">
              <a:spcBef>
                <a:spcPts val="0"/>
              </a:spcBef>
              <a:buSzPct val="100000"/>
            </a:pPr>
            <a:r>
              <a:rPr lang="en" sz="2000"/>
              <a:t>Overtired</a:t>
            </a:r>
          </a:p>
          <a:p>
            <a:pPr marL="1371600" lvl="2" indent="-355600" rtl="0">
              <a:spcBef>
                <a:spcPts val="0"/>
              </a:spcBef>
              <a:buSzPct val="100000"/>
            </a:pPr>
            <a:r>
              <a:rPr lang="en" sz="2000"/>
              <a:t>Negative Sleep associations:</a:t>
            </a:r>
          </a:p>
          <a:p>
            <a:pPr marL="1828800" lvl="3" indent="-355600" rtl="0">
              <a:spcBef>
                <a:spcPts val="0"/>
              </a:spcBef>
              <a:buSzPct val="100000"/>
            </a:pPr>
            <a:r>
              <a:rPr lang="en" sz="2000"/>
              <a:t>May require specific sleep environments: </a:t>
            </a:r>
          </a:p>
          <a:p>
            <a:pPr marL="2286000" lvl="4" indent="-355600" rtl="0">
              <a:spcBef>
                <a:spcPts val="0"/>
              </a:spcBef>
              <a:buSzPct val="100000"/>
            </a:pPr>
            <a:r>
              <a:rPr lang="en" sz="2000"/>
              <a:t>Eg: Parent in the room, being rocked to sleep, tv on, radio 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Night Awakenings	</a:t>
            </a:r>
          </a:p>
        </p:txBody>
      </p:sp>
      <p:sp>
        <p:nvSpPr>
          <p:cNvPr id="229" name="Shape 229"/>
          <p:cNvSpPr txBox="1">
            <a:spLocks noGrp="1"/>
          </p:cNvSpPr>
          <p:nvPr>
            <p:ph type="body" idx="1"/>
          </p:nvPr>
        </p:nvSpPr>
        <p:spPr>
          <a:xfrm>
            <a:off x="387900" y="1377749"/>
            <a:ext cx="8368200" cy="3078900"/>
          </a:xfrm>
          <a:prstGeom prst="rect">
            <a:avLst/>
          </a:prstGeom>
        </p:spPr>
        <p:txBody>
          <a:bodyPr lIns="91425" tIns="91425" rIns="91425" bIns="91425" anchor="t" anchorCtr="0">
            <a:noAutofit/>
          </a:bodyPr>
          <a:lstStyle/>
          <a:p>
            <a:pPr marL="0" lvl="0" indent="0" rtl="0">
              <a:spcBef>
                <a:spcPts val="0"/>
              </a:spcBef>
              <a:buNone/>
            </a:pPr>
            <a:r>
              <a:rPr lang="en" sz="2000"/>
              <a:t>Change any negative sleep associations:</a:t>
            </a:r>
          </a:p>
          <a:p>
            <a:pPr marL="457200" lvl="0" indent="-355600" rtl="0">
              <a:spcBef>
                <a:spcPts val="0"/>
              </a:spcBef>
              <a:buSzPct val="100000"/>
            </a:pPr>
            <a:r>
              <a:rPr lang="en" sz="2000"/>
              <a:t>Help child fall asleep on their own (self-soothe)	</a:t>
            </a:r>
          </a:p>
          <a:p>
            <a:pPr marL="914400" lvl="1" indent="-355600" rtl="0">
              <a:spcBef>
                <a:spcPts val="0"/>
              </a:spcBef>
              <a:buSzPct val="100000"/>
            </a:pPr>
            <a:r>
              <a:rPr lang="en" sz="2000"/>
              <a:t>Leave the child when they are drowsy but still awake</a:t>
            </a:r>
          </a:p>
          <a:p>
            <a:pPr marL="1371600" lvl="2" indent="-355600" rtl="0">
              <a:spcBef>
                <a:spcPts val="0"/>
              </a:spcBef>
              <a:buSzPct val="100000"/>
            </a:pPr>
            <a:r>
              <a:rPr lang="en" sz="2000"/>
              <a:t>This is the same for other stimuli, eg. tv, radio, turn off before the child falls asleep</a:t>
            </a:r>
          </a:p>
          <a:p>
            <a:pPr marL="914400" lvl="1" indent="-355600" rtl="0">
              <a:spcBef>
                <a:spcPts val="0"/>
              </a:spcBef>
              <a:buSzPct val="100000"/>
            </a:pPr>
            <a:r>
              <a:rPr lang="en" sz="2000"/>
              <a:t>Can use security objects instead (stuffed animal, blanket etc)</a:t>
            </a:r>
          </a:p>
          <a:p>
            <a:pPr marL="457200" lvl="0" indent="-355600" rtl="0">
              <a:spcBef>
                <a:spcPts val="0"/>
              </a:spcBef>
              <a:buSzPct val="100000"/>
            </a:pPr>
            <a:r>
              <a:rPr lang="en" sz="2000"/>
              <a:t>Strategy: Moving chair technique:</a:t>
            </a:r>
          </a:p>
          <a:p>
            <a:pPr marL="914400" lvl="1" indent="-355600" rtl="0">
              <a:spcBef>
                <a:spcPts val="0"/>
              </a:spcBef>
              <a:buSzPct val="100000"/>
            </a:pPr>
            <a:r>
              <a:rPr lang="en" sz="2000"/>
              <a:t>Sit in a chair close to the bed, start to move away at a pace that is effective for your family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Sleepwalking and sleep terrors	</a:t>
            </a:r>
          </a:p>
        </p:txBody>
      </p:sp>
      <p:sp>
        <p:nvSpPr>
          <p:cNvPr id="235" name="Shape 235"/>
          <p:cNvSpPr txBox="1">
            <a:spLocks noGrp="1"/>
          </p:cNvSpPr>
          <p:nvPr>
            <p:ph type="body" idx="1"/>
          </p:nvPr>
        </p:nvSpPr>
        <p:spPr>
          <a:xfrm>
            <a:off x="387900" y="1489825"/>
            <a:ext cx="5690700" cy="3078900"/>
          </a:xfrm>
          <a:prstGeom prst="rect">
            <a:avLst/>
          </a:prstGeom>
        </p:spPr>
        <p:txBody>
          <a:bodyPr lIns="91425" tIns="91425" rIns="91425" bIns="91425" anchor="t" anchorCtr="0">
            <a:noAutofit/>
          </a:bodyPr>
          <a:lstStyle/>
          <a:p>
            <a:pPr lvl="0">
              <a:spcBef>
                <a:spcPts val="0"/>
              </a:spcBef>
              <a:buNone/>
            </a:pPr>
            <a:r>
              <a:rPr lang="en" sz="1600"/>
              <a:t>How to reduce the risk:</a:t>
            </a:r>
          </a:p>
          <a:p>
            <a:pPr marL="457200" lvl="0" indent="-330200" rtl="0">
              <a:spcBef>
                <a:spcPts val="0"/>
              </a:spcBef>
              <a:buSzPct val="100000"/>
            </a:pPr>
            <a:r>
              <a:rPr lang="en" sz="1600"/>
              <a:t>Good sleep hygiene</a:t>
            </a:r>
          </a:p>
          <a:p>
            <a:pPr marL="457200" lvl="0" indent="-330200" rtl="0">
              <a:spcBef>
                <a:spcPts val="0"/>
              </a:spcBef>
              <a:buSzPct val="100000"/>
            </a:pPr>
            <a:r>
              <a:rPr lang="en" sz="1600"/>
              <a:t>Getting the required amount of sleep</a:t>
            </a:r>
          </a:p>
          <a:p>
            <a:pPr marL="457200" lvl="0" indent="-330200" rtl="0">
              <a:spcBef>
                <a:spcPts val="0"/>
              </a:spcBef>
              <a:buSzPct val="100000"/>
            </a:pPr>
            <a:r>
              <a:rPr lang="en" sz="1600"/>
              <a:t>Reducing anxiety/stressors</a:t>
            </a:r>
          </a:p>
          <a:p>
            <a:pPr lvl="0" rtl="0">
              <a:spcBef>
                <a:spcPts val="0"/>
              </a:spcBef>
              <a:buNone/>
            </a:pPr>
            <a:r>
              <a:rPr lang="en" sz="1600"/>
              <a:t>How to manage:</a:t>
            </a:r>
          </a:p>
          <a:p>
            <a:pPr marL="457200" lvl="0" indent="-330200" rtl="0">
              <a:spcBef>
                <a:spcPts val="0"/>
              </a:spcBef>
              <a:buSzPct val="100000"/>
            </a:pPr>
            <a:r>
              <a:rPr lang="en" sz="1600"/>
              <a:t>Ensure safety </a:t>
            </a:r>
          </a:p>
          <a:p>
            <a:pPr marL="457200" lvl="0" indent="-330200" rtl="0">
              <a:spcBef>
                <a:spcPts val="0"/>
              </a:spcBef>
              <a:buSzPct val="100000"/>
            </a:pPr>
            <a:r>
              <a:rPr lang="en" sz="1600"/>
              <a:t>Reduce parental intervention: just encourage bed</a:t>
            </a:r>
          </a:p>
          <a:p>
            <a:pPr marL="457200" lvl="0" indent="-330200">
              <a:spcBef>
                <a:spcPts val="0"/>
              </a:spcBef>
              <a:buSzPct val="100000"/>
            </a:pPr>
            <a:r>
              <a:rPr lang="en" sz="1600"/>
              <a:t>If very prominent and getting dangerous: schedule awakenings, but see a doctor first </a:t>
            </a:r>
          </a:p>
        </p:txBody>
      </p:sp>
      <p:pic>
        <p:nvPicPr>
          <p:cNvPr id="236" name="Shape 236"/>
          <p:cNvPicPr preferRelativeResize="0"/>
          <p:nvPr/>
        </p:nvPicPr>
        <p:blipFill>
          <a:blip r:embed="rId3">
            <a:alphaModFix/>
          </a:blip>
          <a:stretch>
            <a:fillRect/>
          </a:stretch>
        </p:blipFill>
        <p:spPr>
          <a:xfrm>
            <a:off x="5586400" y="1144114"/>
            <a:ext cx="2913000" cy="350288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Early Wakings	</a:t>
            </a:r>
          </a:p>
        </p:txBody>
      </p:sp>
      <p:sp>
        <p:nvSpPr>
          <p:cNvPr id="242" name="Shape 242"/>
          <p:cNvSpPr txBox="1">
            <a:spLocks noGrp="1"/>
          </p:cNvSpPr>
          <p:nvPr>
            <p:ph type="body" idx="1"/>
          </p:nvPr>
        </p:nvSpPr>
        <p:spPr>
          <a:xfrm>
            <a:off x="387900" y="1489825"/>
            <a:ext cx="5437500" cy="3078900"/>
          </a:xfrm>
          <a:prstGeom prst="rect">
            <a:avLst/>
          </a:prstGeom>
        </p:spPr>
        <p:txBody>
          <a:bodyPr lIns="91425" tIns="91425" rIns="91425" bIns="91425" anchor="t" anchorCtr="0">
            <a:noAutofit/>
          </a:bodyPr>
          <a:lstStyle/>
          <a:p>
            <a:pPr marL="457200" lvl="0" indent="-228600" rtl="0">
              <a:spcBef>
                <a:spcPts val="0"/>
              </a:spcBef>
            </a:pPr>
            <a:r>
              <a:rPr lang="en"/>
              <a:t>Problem of not enough sleep or the timing of sleep?</a:t>
            </a:r>
          </a:p>
          <a:p>
            <a:pPr lvl="0" rtl="0">
              <a:spcBef>
                <a:spcPts val="0"/>
              </a:spcBef>
              <a:buNone/>
            </a:pPr>
            <a:r>
              <a:rPr lang="en"/>
              <a:t>How to manage:</a:t>
            </a:r>
          </a:p>
          <a:p>
            <a:pPr marL="457200" lvl="0" indent="-228600" rtl="0">
              <a:spcBef>
                <a:spcPts val="0"/>
              </a:spcBef>
            </a:pPr>
            <a:r>
              <a:rPr lang="en"/>
              <a:t>Find appropriate time for sleep</a:t>
            </a:r>
          </a:p>
          <a:p>
            <a:pPr marL="457200" lvl="0" indent="-228600" rtl="0">
              <a:spcBef>
                <a:spcPts val="0"/>
              </a:spcBef>
            </a:pPr>
            <a:r>
              <a:rPr lang="en"/>
              <a:t>Good sleep hygiene </a:t>
            </a:r>
          </a:p>
          <a:p>
            <a:pPr marL="457200" lvl="0" indent="-228600" rtl="0">
              <a:spcBef>
                <a:spcPts val="0"/>
              </a:spcBef>
            </a:pPr>
            <a:r>
              <a:rPr lang="en"/>
              <a:t>Avoid being overtired</a:t>
            </a:r>
          </a:p>
          <a:p>
            <a:pPr marL="457200" lvl="0" indent="-228600">
              <a:spcBef>
                <a:spcPts val="0"/>
              </a:spcBef>
            </a:pPr>
            <a:r>
              <a:rPr lang="en"/>
              <a:t>Avoid negative sleep associations</a:t>
            </a:r>
          </a:p>
        </p:txBody>
      </p:sp>
      <p:pic>
        <p:nvPicPr>
          <p:cNvPr id="243" name="Shape 243"/>
          <p:cNvPicPr preferRelativeResize="0"/>
          <p:nvPr/>
        </p:nvPicPr>
        <p:blipFill>
          <a:blip r:embed="rId3">
            <a:alphaModFix/>
          </a:blip>
          <a:stretch>
            <a:fillRect/>
          </a:stretch>
        </p:blipFill>
        <p:spPr>
          <a:xfrm>
            <a:off x="5758474" y="969750"/>
            <a:ext cx="2997627" cy="3694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All of this can be difficult!</a:t>
            </a:r>
          </a:p>
          <a:p>
            <a:pPr lvl="0">
              <a:spcBef>
                <a:spcPts val="0"/>
              </a:spcBef>
              <a:buNone/>
            </a:pPr>
            <a:r>
              <a:rPr lang="en"/>
              <a:t>Do your best! </a:t>
            </a:r>
          </a:p>
          <a:p>
            <a:pPr lvl="0">
              <a:spcBef>
                <a:spcPts val="0"/>
              </a:spcBef>
              <a:buNone/>
            </a:pPr>
            <a:r>
              <a:rPr lang="en"/>
              <a:t>Try not to punish or reward based on the amount of sleep the child gets. This isn’t always controllable. Instead focus on rewarding the effort of following the routine, rules, and sleep structure! </a:t>
            </a:r>
          </a:p>
          <a:p>
            <a:pPr lvl="0">
              <a:spcBef>
                <a:spcPts val="0"/>
              </a:spcBef>
              <a:buNone/>
            </a:pPr>
            <a:endParaRPr/>
          </a:p>
        </p:txBody>
      </p:sp>
      <p:sp>
        <p:nvSpPr>
          <p:cNvPr id="249" name="Shape 24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Tips!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Many parents struggle with Children’s sleep issues</a:t>
            </a:r>
          </a:p>
        </p:txBody>
      </p:sp>
      <p:pic>
        <p:nvPicPr>
          <p:cNvPr id="75" name="Shape 75"/>
          <p:cNvPicPr preferRelativeResize="0"/>
          <p:nvPr/>
        </p:nvPicPr>
        <p:blipFill>
          <a:blip r:embed="rId3">
            <a:alphaModFix/>
          </a:blip>
          <a:stretch>
            <a:fillRect/>
          </a:stretch>
        </p:blipFill>
        <p:spPr>
          <a:xfrm>
            <a:off x="1454824" y="1144124"/>
            <a:ext cx="6234349" cy="36769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Funny Video</a:t>
            </a:r>
          </a:p>
        </p:txBody>
      </p:sp>
      <p:sp>
        <p:nvSpPr>
          <p:cNvPr id="255" name="Shape 255"/>
          <p:cNvSpPr txBox="1">
            <a:spLocks noGrp="1"/>
          </p:cNvSpPr>
          <p:nvPr>
            <p:ph type="body" idx="1"/>
          </p:nvPr>
        </p:nvSpPr>
        <p:spPr>
          <a:xfrm>
            <a:off x="387900" y="1489825"/>
            <a:ext cx="5052900" cy="3078900"/>
          </a:xfrm>
          <a:prstGeom prst="rect">
            <a:avLst/>
          </a:prstGeom>
        </p:spPr>
        <p:txBody>
          <a:bodyPr lIns="91425" tIns="91425" rIns="91425" bIns="91425" anchor="t" anchorCtr="0">
            <a:noAutofit/>
          </a:bodyPr>
          <a:lstStyle/>
          <a:p>
            <a:pPr lvl="0">
              <a:spcBef>
                <a:spcPts val="0"/>
              </a:spcBef>
              <a:buNone/>
            </a:pPr>
            <a:r>
              <a:rPr lang="en"/>
              <a:t>Mr Bean’s Holiday : </a:t>
            </a:r>
            <a:r>
              <a:rPr lang="en" u="sng">
                <a:solidFill>
                  <a:schemeClr val="hlink"/>
                </a:solidFill>
                <a:hlinkClick r:id="rId3"/>
              </a:rPr>
              <a:t>https://www.youtube.com/watch?v=cA-laLpcLIw</a:t>
            </a:r>
            <a:r>
              <a:rPr lang="en"/>
              <a:t> </a:t>
            </a:r>
          </a:p>
        </p:txBody>
      </p:sp>
      <p:pic>
        <p:nvPicPr>
          <p:cNvPr id="256" name="Shape 256"/>
          <p:cNvPicPr preferRelativeResize="0"/>
          <p:nvPr/>
        </p:nvPicPr>
        <p:blipFill>
          <a:blip r:embed="rId4">
            <a:alphaModFix/>
          </a:blip>
          <a:stretch>
            <a:fillRect/>
          </a:stretch>
        </p:blipFill>
        <p:spPr>
          <a:xfrm>
            <a:off x="5593200" y="1296525"/>
            <a:ext cx="3398400" cy="17770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en"/>
              <a:t>Questions?</a:t>
            </a:r>
          </a:p>
        </p:txBody>
      </p:sp>
      <p:sp>
        <p:nvSpPr>
          <p:cNvPr id="262" name="Shape 26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lgn="ctr">
              <a:spcBef>
                <a:spcPts val="0"/>
              </a:spcBef>
              <a:buNone/>
            </a:pPr>
            <a:r>
              <a:rPr lang="en"/>
              <a:t>Consider sleep like a sleepbelt. You don’t move forward without it. </a:t>
            </a:r>
          </a:p>
        </p:txBody>
      </p:sp>
      <p:pic>
        <p:nvPicPr>
          <p:cNvPr id="263" name="Shape 263"/>
          <p:cNvPicPr preferRelativeResize="0"/>
          <p:nvPr/>
        </p:nvPicPr>
        <p:blipFill>
          <a:blip r:embed="rId3">
            <a:alphaModFix/>
          </a:blip>
          <a:stretch>
            <a:fillRect/>
          </a:stretch>
        </p:blipFill>
        <p:spPr>
          <a:xfrm>
            <a:off x="3857625" y="2262812"/>
            <a:ext cx="1428750" cy="1895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More Resources</a:t>
            </a:r>
          </a:p>
        </p:txBody>
      </p:sp>
      <p:sp>
        <p:nvSpPr>
          <p:cNvPr id="269" name="Shape 269"/>
          <p:cNvSpPr txBox="1">
            <a:spLocks noGrp="1"/>
          </p:cNvSpPr>
          <p:nvPr>
            <p:ph type="body" idx="1"/>
          </p:nvPr>
        </p:nvSpPr>
        <p:spPr>
          <a:xfrm>
            <a:off x="387900" y="1353550"/>
            <a:ext cx="4374300" cy="3215100"/>
          </a:xfrm>
          <a:prstGeom prst="rect">
            <a:avLst/>
          </a:prstGeom>
        </p:spPr>
        <p:txBody>
          <a:bodyPr lIns="91425" tIns="91425" rIns="91425" bIns="91425" anchor="t" anchorCtr="0">
            <a:noAutofit/>
          </a:bodyPr>
          <a:lstStyle/>
          <a:p>
            <a:pPr lvl="0">
              <a:spcBef>
                <a:spcPts val="0"/>
              </a:spcBef>
              <a:buNone/>
            </a:pPr>
            <a:r>
              <a:rPr lang="en" sz="1600"/>
              <a:t>Community Education Services:</a:t>
            </a:r>
          </a:p>
          <a:p>
            <a:pPr lvl="0">
              <a:spcBef>
                <a:spcPts val="0"/>
              </a:spcBef>
              <a:buNone/>
            </a:pPr>
            <a:r>
              <a:rPr lang="en" sz="1600" u="sng">
                <a:solidFill>
                  <a:schemeClr val="hlink"/>
                </a:solidFill>
                <a:hlinkClick r:id="rId3"/>
              </a:rPr>
              <a:t>http://fcrc.albertahealthservices.ca/ces/</a:t>
            </a:r>
            <a:r>
              <a:rPr lang="en" sz="1600">
                <a:solidFill>
                  <a:srgbClr val="FFFFFF"/>
                </a:solidFill>
              </a:rPr>
              <a:t> </a:t>
            </a:r>
          </a:p>
          <a:p>
            <a:pPr lvl="0">
              <a:spcBef>
                <a:spcPts val="0"/>
              </a:spcBef>
              <a:buNone/>
            </a:pPr>
            <a:r>
              <a:rPr lang="en" sz="1600">
                <a:solidFill>
                  <a:srgbClr val="FFFFFF"/>
                </a:solidFill>
              </a:rPr>
              <a:t>National Sleep Foundation:</a:t>
            </a:r>
          </a:p>
          <a:p>
            <a:pPr lvl="0">
              <a:spcBef>
                <a:spcPts val="0"/>
              </a:spcBef>
              <a:buNone/>
            </a:pPr>
            <a:r>
              <a:rPr lang="en" sz="1600" u="sng">
                <a:solidFill>
                  <a:schemeClr val="hlink"/>
                </a:solidFill>
                <a:hlinkClick r:id="rId4"/>
              </a:rPr>
              <a:t>https://sleepfoundation.org</a:t>
            </a:r>
            <a:r>
              <a:rPr lang="en" sz="1600">
                <a:solidFill>
                  <a:srgbClr val="FFFFFF"/>
                </a:solidFill>
              </a:rPr>
              <a:t> </a:t>
            </a:r>
          </a:p>
          <a:p>
            <a:pPr lvl="0">
              <a:spcBef>
                <a:spcPts val="0"/>
              </a:spcBef>
              <a:buNone/>
            </a:pPr>
            <a:r>
              <a:rPr lang="en" sz="1600">
                <a:solidFill>
                  <a:srgbClr val="FFFFFF"/>
                </a:solidFill>
              </a:rPr>
              <a:t>Sleep 101 Presentation Referenced:</a:t>
            </a:r>
          </a:p>
          <a:p>
            <a:pPr lvl="0">
              <a:spcBef>
                <a:spcPts val="0"/>
              </a:spcBef>
              <a:buNone/>
            </a:pPr>
            <a:r>
              <a:rPr lang="en" sz="1600" u="sng">
                <a:solidFill>
                  <a:schemeClr val="hlink"/>
                </a:solidFill>
                <a:hlinkClick r:id="rId5"/>
              </a:rPr>
              <a:t>http://fcrc.albertahealthservices.ca/ces/sessions/files/2017-01-13-14-39-06-Jan-16-Sleep-101---handoutCompatibility-Mode.pdf</a:t>
            </a:r>
            <a:r>
              <a:rPr lang="en" sz="1600">
                <a:solidFill>
                  <a:srgbClr val="FFFFFF"/>
                </a:solidFill>
              </a:rPr>
              <a:t> </a:t>
            </a:r>
          </a:p>
          <a:p>
            <a:pPr lvl="0">
              <a:spcBef>
                <a:spcPts val="0"/>
              </a:spcBef>
              <a:buNone/>
            </a:pPr>
            <a:endParaRPr sz="1600">
              <a:solidFill>
                <a:srgbClr val="FFFFFF"/>
              </a:solidFill>
            </a:endParaRPr>
          </a:p>
        </p:txBody>
      </p:sp>
      <p:pic>
        <p:nvPicPr>
          <p:cNvPr id="270" name="Shape 270"/>
          <p:cNvPicPr preferRelativeResize="0"/>
          <p:nvPr/>
        </p:nvPicPr>
        <p:blipFill>
          <a:blip r:embed="rId6">
            <a:alphaModFix/>
          </a:blip>
          <a:stretch>
            <a:fillRect/>
          </a:stretch>
        </p:blipFill>
        <p:spPr>
          <a:xfrm>
            <a:off x="4914600" y="724476"/>
            <a:ext cx="3760450" cy="4058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Why do we sleep??	</a:t>
            </a:r>
          </a:p>
        </p:txBody>
      </p:sp>
      <p:sp>
        <p:nvSpPr>
          <p:cNvPr id="81" name="Shape 81"/>
          <p:cNvSpPr txBox="1">
            <a:spLocks noGrp="1"/>
          </p:cNvSpPr>
          <p:nvPr>
            <p:ph type="body" idx="1"/>
          </p:nvPr>
        </p:nvSpPr>
        <p:spPr>
          <a:xfrm>
            <a:off x="387900" y="1489825"/>
            <a:ext cx="5202300" cy="3078900"/>
          </a:xfrm>
          <a:prstGeom prst="rect">
            <a:avLst/>
          </a:prstGeom>
        </p:spPr>
        <p:txBody>
          <a:bodyPr lIns="91425" tIns="91425" rIns="91425" bIns="91425" anchor="t" anchorCtr="0">
            <a:noAutofit/>
          </a:bodyPr>
          <a:lstStyle/>
          <a:p>
            <a:pPr lvl="0">
              <a:spcBef>
                <a:spcPts val="0"/>
              </a:spcBef>
              <a:buNone/>
            </a:pPr>
            <a:r>
              <a:rPr lang="en"/>
              <a:t>Your brain needs sleep, so you can: </a:t>
            </a:r>
          </a:p>
          <a:p>
            <a:pPr marL="457200" lvl="0" indent="-228600" rtl="0">
              <a:spcBef>
                <a:spcPts val="0"/>
              </a:spcBef>
            </a:pPr>
            <a:r>
              <a:rPr lang="en"/>
              <a:t>Remember what you learn</a:t>
            </a:r>
          </a:p>
          <a:p>
            <a:pPr marL="457200" lvl="0" indent="-228600" rtl="0">
              <a:spcBef>
                <a:spcPts val="0"/>
              </a:spcBef>
            </a:pPr>
            <a:r>
              <a:rPr lang="en"/>
              <a:t>Pay attention and concentrate</a:t>
            </a:r>
          </a:p>
          <a:p>
            <a:pPr marL="457200" lvl="0" indent="-228600" rtl="0">
              <a:spcBef>
                <a:spcPts val="0"/>
              </a:spcBef>
            </a:pPr>
            <a:r>
              <a:rPr lang="en"/>
              <a:t>Solve problems and think of new ideas</a:t>
            </a:r>
          </a:p>
          <a:p>
            <a:pPr lvl="0" rtl="0">
              <a:spcBef>
                <a:spcPts val="0"/>
              </a:spcBef>
              <a:buNone/>
            </a:pPr>
            <a:r>
              <a:rPr lang="en"/>
              <a:t>Your body needs sleep, so your:</a:t>
            </a:r>
          </a:p>
          <a:p>
            <a:pPr marL="457200" lvl="0" indent="-228600" rtl="0">
              <a:spcBef>
                <a:spcPts val="0"/>
              </a:spcBef>
            </a:pPr>
            <a:r>
              <a:rPr lang="en"/>
              <a:t>Muscles, bones and skin can grow</a:t>
            </a:r>
          </a:p>
          <a:p>
            <a:pPr marL="457200" lvl="0" indent="-228600" rtl="0">
              <a:spcBef>
                <a:spcPts val="0"/>
              </a:spcBef>
            </a:pPr>
            <a:r>
              <a:rPr lang="en"/>
              <a:t>Muscles, skin and other parts can fix injuries</a:t>
            </a:r>
          </a:p>
          <a:p>
            <a:pPr marL="457200" lvl="0" indent="-228600">
              <a:spcBef>
                <a:spcPts val="0"/>
              </a:spcBef>
            </a:pPr>
            <a:r>
              <a:rPr lang="en"/>
              <a:t>Body can stay healthy and fight sickness</a:t>
            </a:r>
          </a:p>
        </p:txBody>
      </p:sp>
      <p:pic>
        <p:nvPicPr>
          <p:cNvPr id="82" name="Shape 82"/>
          <p:cNvPicPr preferRelativeResize="0"/>
          <p:nvPr/>
        </p:nvPicPr>
        <p:blipFill rotWithShape="1">
          <a:blip r:embed="rId3">
            <a:alphaModFix/>
          </a:blip>
          <a:srcRect l="17303" r="9900"/>
          <a:stretch/>
        </p:blipFill>
        <p:spPr>
          <a:xfrm>
            <a:off x="5679924" y="1144124"/>
            <a:ext cx="3076175" cy="3171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87900" y="86125"/>
            <a:ext cx="5518500" cy="1058100"/>
          </a:xfrm>
          <a:prstGeom prst="rect">
            <a:avLst/>
          </a:prstGeom>
        </p:spPr>
        <p:txBody>
          <a:bodyPr lIns="91425" tIns="91425" rIns="91425" bIns="91425" anchor="b" anchorCtr="0">
            <a:noAutofit/>
          </a:bodyPr>
          <a:lstStyle/>
          <a:p>
            <a:pPr lvl="0">
              <a:spcBef>
                <a:spcPts val="0"/>
              </a:spcBef>
              <a:buNone/>
            </a:pPr>
            <a:r>
              <a:rPr lang="en"/>
              <a:t>How much sleep do we need?</a:t>
            </a:r>
          </a:p>
        </p:txBody>
      </p:sp>
      <p:pic>
        <p:nvPicPr>
          <p:cNvPr id="88" name="Shape 88"/>
          <p:cNvPicPr preferRelativeResize="0"/>
          <p:nvPr/>
        </p:nvPicPr>
        <p:blipFill>
          <a:blip r:embed="rId3">
            <a:alphaModFix/>
          </a:blip>
          <a:stretch>
            <a:fillRect/>
          </a:stretch>
        </p:blipFill>
        <p:spPr>
          <a:xfrm>
            <a:off x="567150" y="1333487"/>
            <a:ext cx="5143500" cy="3648075"/>
          </a:xfrm>
          <a:prstGeom prst="rect">
            <a:avLst/>
          </a:prstGeom>
          <a:noFill/>
          <a:ln>
            <a:noFill/>
          </a:ln>
        </p:spPr>
      </p:pic>
      <p:pic>
        <p:nvPicPr>
          <p:cNvPr id="89" name="Shape 89"/>
          <p:cNvPicPr preferRelativeResize="0"/>
          <p:nvPr/>
        </p:nvPicPr>
        <p:blipFill>
          <a:blip r:embed="rId4">
            <a:alphaModFix/>
          </a:blip>
          <a:stretch>
            <a:fillRect/>
          </a:stretch>
        </p:blipFill>
        <p:spPr>
          <a:xfrm>
            <a:off x="5906400" y="321752"/>
            <a:ext cx="1759275" cy="4563347"/>
          </a:xfrm>
          <a:prstGeom prst="rect">
            <a:avLst/>
          </a:prstGeom>
          <a:noFill/>
          <a:ln>
            <a:noFill/>
          </a:ln>
        </p:spPr>
      </p:pic>
      <p:sp>
        <p:nvSpPr>
          <p:cNvPr id="90" name="Shape 90"/>
          <p:cNvSpPr txBox="1"/>
          <p:nvPr/>
        </p:nvSpPr>
        <p:spPr>
          <a:xfrm>
            <a:off x="7665675" y="701400"/>
            <a:ext cx="1478400" cy="13782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National Sleep Foundation has updated their recommended hours necessary for each 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Signs you are not getting enough sleep</a:t>
            </a:r>
          </a:p>
        </p:txBody>
      </p:sp>
      <p:sp>
        <p:nvSpPr>
          <p:cNvPr id="96" name="Shape 96"/>
          <p:cNvSpPr txBox="1">
            <a:spLocks noGrp="1"/>
          </p:cNvSpPr>
          <p:nvPr>
            <p:ph type="body" idx="1"/>
          </p:nvPr>
        </p:nvSpPr>
        <p:spPr>
          <a:xfrm>
            <a:off x="387900" y="1489825"/>
            <a:ext cx="4391400" cy="3078900"/>
          </a:xfrm>
          <a:prstGeom prst="rect">
            <a:avLst/>
          </a:prstGeom>
        </p:spPr>
        <p:txBody>
          <a:bodyPr lIns="91425" tIns="91425" rIns="91425" bIns="91425" anchor="t" anchorCtr="0">
            <a:noAutofit/>
          </a:bodyPr>
          <a:lstStyle/>
          <a:p>
            <a:pPr marL="457200" lvl="0" indent="-228600" rtl="0">
              <a:spcBef>
                <a:spcPts val="0"/>
              </a:spcBef>
            </a:pPr>
            <a:r>
              <a:rPr lang="en"/>
              <a:t>Dozing off</a:t>
            </a:r>
          </a:p>
          <a:p>
            <a:pPr marL="457200" lvl="0" indent="-228600" rtl="0">
              <a:spcBef>
                <a:spcPts val="0"/>
              </a:spcBef>
            </a:pPr>
            <a:r>
              <a:rPr lang="en"/>
              <a:t>Moodiness</a:t>
            </a:r>
          </a:p>
          <a:p>
            <a:pPr marL="457200" lvl="0" indent="-228600" rtl="0">
              <a:spcBef>
                <a:spcPts val="0"/>
              </a:spcBef>
            </a:pPr>
            <a:r>
              <a:rPr lang="en"/>
              <a:t>No energy for exercise</a:t>
            </a:r>
          </a:p>
          <a:p>
            <a:pPr marL="457200" lvl="0" indent="-228600" rtl="0">
              <a:spcBef>
                <a:spcPts val="0"/>
              </a:spcBef>
            </a:pPr>
            <a:r>
              <a:rPr lang="en"/>
              <a:t>Hunger</a:t>
            </a:r>
          </a:p>
          <a:p>
            <a:pPr marL="457200" lvl="0" indent="-228600" rtl="0">
              <a:spcBef>
                <a:spcPts val="0"/>
              </a:spcBef>
            </a:pPr>
            <a:r>
              <a:rPr lang="en"/>
              <a:t>Need to take naps during the day</a:t>
            </a:r>
          </a:p>
          <a:p>
            <a:pPr marL="457200" lvl="0" indent="-228600" rtl="0">
              <a:spcBef>
                <a:spcPts val="0"/>
              </a:spcBef>
            </a:pPr>
            <a:r>
              <a:rPr lang="en"/>
              <a:t>Body aches</a:t>
            </a:r>
          </a:p>
          <a:p>
            <a:pPr marL="457200" lvl="0" indent="-228600" rtl="0">
              <a:spcBef>
                <a:spcPts val="0"/>
              </a:spcBef>
            </a:pPr>
            <a:r>
              <a:rPr lang="en"/>
              <a:t>Tired or heavy eyes</a:t>
            </a:r>
          </a:p>
          <a:p>
            <a:pPr marL="457200" lvl="0" indent="-228600">
              <a:spcBef>
                <a:spcPts val="0"/>
              </a:spcBef>
            </a:pPr>
            <a:r>
              <a:rPr lang="en"/>
              <a:t>Headaches</a:t>
            </a:r>
          </a:p>
        </p:txBody>
      </p:sp>
      <p:pic>
        <p:nvPicPr>
          <p:cNvPr id="97" name="Shape 97"/>
          <p:cNvPicPr preferRelativeResize="0"/>
          <p:nvPr/>
        </p:nvPicPr>
        <p:blipFill>
          <a:blip r:embed="rId3">
            <a:alphaModFix/>
          </a:blip>
          <a:stretch>
            <a:fillRect/>
          </a:stretch>
        </p:blipFill>
        <p:spPr>
          <a:xfrm>
            <a:off x="4931700" y="1296525"/>
            <a:ext cx="4059900" cy="2973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Sleep is important for parents too!</a:t>
            </a:r>
          </a:p>
        </p:txBody>
      </p:sp>
      <p:pic>
        <p:nvPicPr>
          <p:cNvPr id="103" name="Shape 103"/>
          <p:cNvPicPr preferRelativeResize="0"/>
          <p:nvPr/>
        </p:nvPicPr>
        <p:blipFill>
          <a:blip r:embed="rId3">
            <a:alphaModFix/>
          </a:blip>
          <a:stretch>
            <a:fillRect/>
          </a:stretch>
        </p:blipFill>
        <p:spPr>
          <a:xfrm>
            <a:off x="1277025" y="1144125"/>
            <a:ext cx="2959605" cy="3694573"/>
          </a:xfrm>
          <a:prstGeom prst="rect">
            <a:avLst/>
          </a:prstGeom>
          <a:noFill/>
          <a:ln>
            <a:noFill/>
          </a:ln>
        </p:spPr>
      </p:pic>
      <p:pic>
        <p:nvPicPr>
          <p:cNvPr id="104" name="Shape 104"/>
          <p:cNvPicPr preferRelativeResize="0"/>
          <p:nvPr/>
        </p:nvPicPr>
        <p:blipFill>
          <a:blip r:embed="rId4">
            <a:alphaModFix/>
          </a:blip>
          <a:stretch>
            <a:fillRect/>
          </a:stretch>
        </p:blipFill>
        <p:spPr>
          <a:xfrm>
            <a:off x="5034029" y="1230350"/>
            <a:ext cx="3442508" cy="3694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87900" y="534225"/>
            <a:ext cx="8368200" cy="686100"/>
          </a:xfrm>
          <a:prstGeom prst="rect">
            <a:avLst/>
          </a:prstGeom>
        </p:spPr>
        <p:txBody>
          <a:bodyPr lIns="91425" tIns="91425" rIns="91425" bIns="91425" anchor="b" anchorCtr="0">
            <a:noAutofit/>
          </a:bodyPr>
          <a:lstStyle/>
          <a:p>
            <a:pPr lvl="0">
              <a:spcBef>
                <a:spcPts val="0"/>
              </a:spcBef>
              <a:buNone/>
            </a:pPr>
            <a:r>
              <a:rPr lang="en"/>
              <a:t>Signs of a parent not getting enough sleep</a:t>
            </a:r>
          </a:p>
        </p:txBody>
      </p:sp>
      <p:sp>
        <p:nvSpPr>
          <p:cNvPr id="110" name="Shape 11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r>
              <a:rPr lang="en"/>
              <a:t>Sleep deprived children = Sleep deprived parents!</a:t>
            </a:r>
          </a:p>
          <a:p>
            <a:pPr marL="457200" lvl="0" indent="-228600" rtl="0">
              <a:spcBef>
                <a:spcPts val="0"/>
              </a:spcBef>
            </a:pPr>
            <a:r>
              <a:rPr lang="en"/>
              <a:t>Similar to the signs we previously covered:</a:t>
            </a:r>
          </a:p>
          <a:p>
            <a:pPr marL="914400" lvl="1" indent="-228600" rtl="0">
              <a:spcBef>
                <a:spcPts val="0"/>
              </a:spcBef>
            </a:pPr>
            <a:r>
              <a:rPr lang="en"/>
              <a:t>Anger, Anxiety, Irritability</a:t>
            </a:r>
          </a:p>
          <a:p>
            <a:pPr marL="457200" lvl="0" indent="-228600" rtl="0">
              <a:spcBef>
                <a:spcPts val="0"/>
              </a:spcBef>
            </a:pPr>
            <a:r>
              <a:rPr lang="en"/>
              <a:t>Might be more willing to compromise or “give in” to things that you normally wouldn’t (tv in the bedroom, letting your child sleep in your bed, bribing, etc.)</a:t>
            </a:r>
          </a:p>
          <a:p>
            <a:pPr marL="457200" lvl="0" indent="-228600" rtl="0">
              <a:spcBef>
                <a:spcPts val="0"/>
              </a:spcBef>
            </a:pPr>
            <a:r>
              <a:rPr lang="en"/>
              <a:t>Desperate times result in desperate measures. These measures create short term fixes</a:t>
            </a:r>
          </a:p>
          <a:p>
            <a:pPr lvl="0" rt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Sleep: The (not so basic) Basics</a:t>
            </a:r>
          </a:p>
        </p:txBody>
      </p:sp>
      <p:sp>
        <p:nvSpPr>
          <p:cNvPr id="116" name="Shape 116"/>
          <p:cNvSpPr txBox="1">
            <a:spLocks noGrp="1"/>
          </p:cNvSpPr>
          <p:nvPr>
            <p:ph type="body" idx="1"/>
          </p:nvPr>
        </p:nvSpPr>
        <p:spPr>
          <a:xfrm>
            <a:off x="387900" y="1304324"/>
            <a:ext cx="8368200" cy="3666900"/>
          </a:xfrm>
          <a:prstGeom prst="rect">
            <a:avLst/>
          </a:prstGeom>
        </p:spPr>
        <p:txBody>
          <a:bodyPr lIns="91425" tIns="91425" rIns="91425" bIns="91425" anchor="t" anchorCtr="0">
            <a:noAutofit/>
          </a:bodyPr>
          <a:lstStyle/>
          <a:p>
            <a:pPr lvl="0">
              <a:spcBef>
                <a:spcPts val="0"/>
              </a:spcBef>
              <a:buNone/>
            </a:pPr>
            <a:r>
              <a:rPr lang="en"/>
              <a:t>**Establishing healthy sleeping habits is the foundation for all techniques and suggestions covered today. **</a:t>
            </a:r>
          </a:p>
          <a:p>
            <a:pPr lvl="0">
              <a:spcBef>
                <a:spcPts val="0"/>
              </a:spcBef>
              <a:buNone/>
            </a:pPr>
            <a:endParaRPr/>
          </a:p>
          <a:p>
            <a:pPr lvl="0">
              <a:spcBef>
                <a:spcPts val="0"/>
              </a:spcBef>
              <a:buNone/>
            </a:pPr>
            <a:endParaRPr/>
          </a:p>
          <a:p>
            <a:pPr lvl="0">
              <a:spcBef>
                <a:spcPts val="0"/>
              </a:spcBef>
              <a:buNone/>
            </a:pPr>
            <a:r>
              <a:rPr lang="en"/>
              <a:t/>
            </a:r>
            <a:br>
              <a:rPr lang="en"/>
            </a:br>
            <a:endParaRPr lang="en"/>
          </a:p>
          <a:p>
            <a:pPr lvl="0">
              <a:spcBef>
                <a:spcPts val="0"/>
              </a:spcBef>
              <a:buNone/>
            </a:pPr>
            <a:r>
              <a:rPr lang="en"/>
              <a:t>Good sleep hygiene is the best defender against all sleeping challenges</a:t>
            </a:r>
          </a:p>
          <a:p>
            <a:pPr lvl="0" algn="ctr">
              <a:spcBef>
                <a:spcPts val="0"/>
              </a:spcBef>
              <a:buNone/>
            </a:pPr>
            <a:r>
              <a:rPr lang="en"/>
              <a:t>It may seem easy, but can be very difficult to implement</a:t>
            </a:r>
          </a:p>
        </p:txBody>
      </p:sp>
      <p:pic>
        <p:nvPicPr>
          <p:cNvPr id="117" name="Shape 117"/>
          <p:cNvPicPr preferRelativeResize="0"/>
          <p:nvPr/>
        </p:nvPicPr>
        <p:blipFill>
          <a:blip r:embed="rId3">
            <a:alphaModFix/>
          </a:blip>
          <a:stretch>
            <a:fillRect/>
          </a:stretch>
        </p:blipFill>
        <p:spPr>
          <a:xfrm>
            <a:off x="1421962" y="2144000"/>
            <a:ext cx="6029325" cy="179070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1349</Words>
  <Application>Microsoft Macintosh PowerPoint</Application>
  <PresentationFormat>On-screen Show (16:9)</PresentationFormat>
  <Paragraphs>187</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Roboto</vt:lpstr>
      <vt:lpstr>Roboto Slab</vt:lpstr>
      <vt:lpstr>Arial</vt:lpstr>
      <vt:lpstr>marina</vt:lpstr>
      <vt:lpstr>Sleep!</vt:lpstr>
      <vt:lpstr>The information from this presentation has been referenced from the Community Education Services presentation titled “Sleep 101” by:   Dr. Laurel Korotana, R. Psyc., Neurosciences and Sleep Clinics  Dr. Celine Koryzma, R.Psyc., Pediatric Centre for Weight and Health </vt:lpstr>
      <vt:lpstr>Many parents struggle with Children’s sleep issues</vt:lpstr>
      <vt:lpstr>Why do we sleep?? </vt:lpstr>
      <vt:lpstr>How much sleep do we need?</vt:lpstr>
      <vt:lpstr>Signs you are not getting enough sleep</vt:lpstr>
      <vt:lpstr>Sleep is important for parents too!</vt:lpstr>
      <vt:lpstr>Signs of a parent not getting enough sleep</vt:lpstr>
      <vt:lpstr>Sleep: The (not so basic) Basics</vt:lpstr>
      <vt:lpstr>Sleep: The (not so basic) Basics</vt:lpstr>
      <vt:lpstr>Sleep: The (not so basic) Basics</vt:lpstr>
      <vt:lpstr>Naps! </vt:lpstr>
      <vt:lpstr>Identifying Sleep Problems </vt:lpstr>
      <vt:lpstr>Inviting Sleep </vt:lpstr>
      <vt:lpstr>Bedtime Routine</vt:lpstr>
      <vt:lpstr>Staying Calm in bed </vt:lpstr>
      <vt:lpstr>Emotional and Behavioural Difficulties </vt:lpstr>
      <vt:lpstr>Emotional and Behavioural Difficulties </vt:lpstr>
      <vt:lpstr>Guided Imagery </vt:lpstr>
      <vt:lpstr>Emotional and Behavioural Difficulties </vt:lpstr>
      <vt:lpstr>The bed is for sleeping!</vt:lpstr>
      <vt:lpstr>The bed is for sleeping!</vt:lpstr>
      <vt:lpstr>Building Sleep Pressure </vt:lpstr>
      <vt:lpstr>Night Awakenings </vt:lpstr>
      <vt:lpstr>Night Awakenings </vt:lpstr>
      <vt:lpstr>Night Awakenings </vt:lpstr>
      <vt:lpstr>Sleepwalking and sleep terrors </vt:lpstr>
      <vt:lpstr>Early Wakings </vt:lpstr>
      <vt:lpstr>Tips!</vt:lpstr>
      <vt:lpstr>Funny Video</vt:lpstr>
      <vt:lpstr>Questions?</vt:lpstr>
      <vt:lpstr>More Resources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dc:title>
  <cp:lastModifiedBy>Nancy Dutchik</cp:lastModifiedBy>
  <cp:revision>1</cp:revision>
  <dcterms:modified xsi:type="dcterms:W3CDTF">2017-02-08T02:45:56Z</dcterms:modified>
</cp:coreProperties>
</file>